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60" r:id="rId3"/>
    <p:sldId id="424" r:id="rId4"/>
    <p:sldId id="425" r:id="rId5"/>
    <p:sldId id="426" r:id="rId6"/>
    <p:sldId id="427" r:id="rId7"/>
    <p:sldId id="428" r:id="rId8"/>
    <p:sldId id="429" r:id="rId9"/>
    <p:sldId id="430" r:id="rId10"/>
    <p:sldId id="431" r:id="rId11"/>
    <p:sldId id="432" r:id="rId12"/>
    <p:sldId id="433" r:id="rId13"/>
    <p:sldId id="434" r:id="rId14"/>
    <p:sldId id="435" r:id="rId15"/>
    <p:sldId id="436" r:id="rId16"/>
    <p:sldId id="437" r:id="rId17"/>
    <p:sldId id="438" r:id="rId18"/>
    <p:sldId id="439" r:id="rId19"/>
    <p:sldId id="440" r:id="rId20"/>
    <p:sldId id="441" r:id="rId21"/>
    <p:sldId id="442" r:id="rId22"/>
    <p:sldId id="443" r:id="rId23"/>
    <p:sldId id="444" r:id="rId24"/>
    <p:sldId id="445" r:id="rId25"/>
    <p:sldId id="446" r:id="rId26"/>
    <p:sldId id="447" r:id="rId27"/>
    <p:sldId id="448" r:id="rId28"/>
    <p:sldId id="449" r:id="rId29"/>
    <p:sldId id="450" r:id="rId30"/>
    <p:sldId id="451" r:id="rId31"/>
    <p:sldId id="452" r:id="rId32"/>
    <p:sldId id="453" r:id="rId33"/>
    <p:sldId id="454" r:id="rId34"/>
    <p:sldId id="455" r:id="rId35"/>
    <p:sldId id="456" r:id="rId36"/>
    <p:sldId id="457" r:id="rId37"/>
    <p:sldId id="458" r:id="rId38"/>
    <p:sldId id="459" r:id="rId39"/>
    <p:sldId id="460" r:id="rId40"/>
    <p:sldId id="461" r:id="rId41"/>
    <p:sldId id="462" r:id="rId42"/>
    <p:sldId id="463" r:id="rId43"/>
    <p:sldId id="464" r:id="rId44"/>
    <p:sldId id="465" r:id="rId45"/>
    <p:sldId id="466" r:id="rId46"/>
    <p:sldId id="467" r:id="rId47"/>
    <p:sldId id="468" r:id="rId48"/>
    <p:sldId id="469" r:id="rId49"/>
    <p:sldId id="470" r:id="rId50"/>
    <p:sldId id="471" r:id="rId51"/>
    <p:sldId id="472" r:id="rId52"/>
    <p:sldId id="473" r:id="rId53"/>
    <p:sldId id="422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1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0555A-5A35-47AC-90DE-54164EB42B0B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299A2B-2DEA-46DC-A0A3-57D0D3700A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4796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843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5961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7002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5895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6282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6750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7587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6559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7471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0691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775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/>
            </a:gs>
            <a:gs pos="58000">
              <a:schemeClr val="accent2"/>
            </a:gs>
            <a:gs pos="100000">
              <a:schemeClr val="accent2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D1F7B-0C96-49B7-BB03-29AB0B73B640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5510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321564" y="2313432"/>
            <a:ext cx="11548872" cy="16733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Shoreline Clean-up Techniques</a:t>
            </a:r>
          </a:p>
        </p:txBody>
      </p:sp>
    </p:spTree>
    <p:extLst>
      <p:ext uri="{BB962C8B-B14F-4D97-AF65-F5344CB8AC3E}">
        <p14:creationId xmlns:p14="http://schemas.microsoft.com/office/powerpoint/2010/main" val="367483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311128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Natural Recovery vs. Response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141664" y="1160187"/>
            <a:ext cx="8959151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is the working environment?</a:t>
            </a:r>
          </a:p>
          <a:p>
            <a:pPr algn="just"/>
            <a:endParaRPr lang="en-CA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Will response activities accelerate natural recovery or will response activities delay natural recovery?</a:t>
            </a:r>
          </a:p>
          <a:p>
            <a:pPr algn="just"/>
            <a:endParaRPr lang="en-CA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 response activities possible from a safety perspective?</a:t>
            </a:r>
          </a:p>
        </p:txBody>
      </p:sp>
    </p:spTree>
    <p:extLst>
      <p:ext uri="{BB962C8B-B14F-4D97-AF65-F5344CB8AC3E}">
        <p14:creationId xmlns:p14="http://schemas.microsoft.com/office/powerpoint/2010/main" val="81031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29284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Shoreline Treatment </a:t>
            </a:r>
            <a:r>
              <a:rPr lang="en-CA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ethods</a:t>
            </a:r>
          </a:p>
        </p:txBody>
      </p:sp>
      <p:sp>
        <p:nvSpPr>
          <p:cNvPr id="6" name="Content Placeholder 2">
            <a:extLst/>
          </p:cNvPr>
          <p:cNvSpPr txBox="1">
            <a:spLocks/>
          </p:cNvSpPr>
          <p:nvPr/>
        </p:nvSpPr>
        <p:spPr>
          <a:xfrm>
            <a:off x="1988820" y="963402"/>
            <a:ext cx="822960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/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Natural recovery</a:t>
            </a:r>
          </a:p>
          <a:p>
            <a:pPr lvl="1">
              <a:defRPr/>
            </a:pPr>
            <a:endParaRPr lang="en-CA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defRPr/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Physical methods:</a:t>
            </a:r>
          </a:p>
          <a:p>
            <a:pPr lvl="2" indent="-430213">
              <a:buFont typeface="Wingdings" panose="05000000000000000000" pitchFamily="2" charset="2"/>
              <a:buChar char="ü"/>
              <a:defRPr/>
            </a:pPr>
            <a:r>
              <a:rPr lang="en-CA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Washing</a:t>
            </a:r>
          </a:p>
          <a:p>
            <a:pPr lvl="2" indent="-430213">
              <a:buFont typeface="Wingdings" panose="05000000000000000000" pitchFamily="2" charset="2"/>
              <a:buChar char="ü"/>
              <a:defRPr/>
            </a:pPr>
            <a:r>
              <a:rPr lang="en-CA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Removal </a:t>
            </a:r>
          </a:p>
          <a:p>
            <a:pPr lvl="2" indent="-430213">
              <a:buFont typeface="Wingdings" panose="05000000000000000000" pitchFamily="2" charset="2"/>
              <a:buChar char="ü"/>
              <a:defRPr/>
            </a:pPr>
            <a:r>
              <a:rPr lang="en-CA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situ Treatment</a:t>
            </a:r>
          </a:p>
          <a:p>
            <a:pPr lvl="2">
              <a:defRPr/>
            </a:pPr>
            <a:endParaRPr lang="en-CA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defRPr/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Chemical and biological methods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CA" alt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79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29184" y="130175"/>
            <a:ext cx="1150315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Natural Recovery</a:t>
            </a: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844" y="1327887"/>
            <a:ext cx="4967732" cy="3891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55" y="1327887"/>
            <a:ext cx="5197412" cy="389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5109421" y="4967973"/>
            <a:ext cx="8096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latin typeface="Tahoma" panose="020B0604030504040204" pitchFamily="34" charset="0"/>
              </a:rPr>
              <a:t>Source: OSRL</a:t>
            </a:r>
            <a:endParaRPr lang="en-CA" altLang="en-US" sz="800" dirty="0">
              <a:latin typeface="Tahoma" panose="020B0604030504040204" pitchFamily="34" charset="0"/>
            </a:endParaRPr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10656951" y="4938898"/>
            <a:ext cx="8096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solidFill>
                  <a:schemeClr val="bg1"/>
                </a:solidFill>
                <a:latin typeface="Tahoma" panose="020B0604030504040204" pitchFamily="34" charset="0"/>
              </a:rPr>
              <a:t>Source: OSRL</a:t>
            </a:r>
            <a:endParaRPr lang="en-CA" altLang="en-US" sz="800" dirty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1190689" y="5434724"/>
            <a:ext cx="41354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latin typeface="Tahoma" panose="020B0604030504040204" pitchFamily="34" charset="0"/>
              </a:rPr>
              <a:t>High energy shoreline</a:t>
            </a:r>
          </a:p>
        </p:txBody>
      </p:sp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6600444" y="5367707"/>
            <a:ext cx="413729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latin typeface="Tahoma" panose="020B0604030504040204" pitchFamily="34" charset="0"/>
              </a:rPr>
              <a:t>Low energy shoreline</a:t>
            </a:r>
          </a:p>
        </p:txBody>
      </p:sp>
    </p:spTree>
    <p:extLst>
      <p:ext uri="{BB962C8B-B14F-4D97-AF65-F5344CB8AC3E}">
        <p14:creationId xmlns:p14="http://schemas.microsoft.com/office/powerpoint/2010/main" val="186781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Content Placeholder 2">
            <a:extLst/>
          </p:cNvPr>
          <p:cNvSpPr txBox="1">
            <a:spLocks/>
          </p:cNvSpPr>
          <p:nvPr/>
        </p:nvSpPr>
        <p:spPr>
          <a:xfrm>
            <a:off x="2068513" y="872121"/>
            <a:ext cx="7916735" cy="5400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  <a:defRPr/>
            </a:pPr>
            <a:endParaRPr lang="en-CA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just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group of methods involves a variety of washing or flushing techniques that can be used to move oil from the shore zone to a location for collection.</a:t>
            </a:r>
          </a:p>
          <a:p>
            <a:pPr algn="just">
              <a:spcBef>
                <a:spcPct val="0"/>
              </a:spcBef>
              <a:defRPr/>
            </a:pPr>
            <a:endParaRPr lang="en-CA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defRPr/>
            </a:pPr>
            <a:r>
              <a:rPr lang="en-CA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Flooding</a:t>
            </a:r>
          </a:p>
          <a:p>
            <a:pPr algn="just">
              <a:defRPr/>
            </a:pPr>
            <a:r>
              <a:rPr lang="en-CA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Low-pressure washing </a:t>
            </a:r>
          </a:p>
          <a:p>
            <a:pPr algn="just">
              <a:defRPr/>
            </a:pPr>
            <a:r>
              <a:rPr lang="en-CA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High-pressure washing </a:t>
            </a:r>
          </a:p>
          <a:p>
            <a:pPr algn="just">
              <a:spcBef>
                <a:spcPct val="0"/>
              </a:spcBef>
              <a:defRPr/>
            </a:pPr>
            <a:endParaRPr lang="en-CA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just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CA" alt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>
            <a:extLst/>
          </p:cNvPr>
          <p:cNvSpPr/>
          <p:nvPr/>
        </p:nvSpPr>
        <p:spPr>
          <a:xfrm>
            <a:off x="365760" y="22225"/>
            <a:ext cx="11420856" cy="7080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CA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Physical 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Techniques </a:t>
            </a:r>
            <a:r>
              <a:rPr lang="en-CA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Symbol" panose="05050102010706020507" pitchFamily="18" charset="2"/>
              </a:rPr>
              <a:t> 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Symbol" panose="05050102010706020507" pitchFamily="18" charset="2"/>
              </a:rPr>
              <a:t>W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ashing</a:t>
            </a:r>
            <a:endParaRPr lang="en-CA" altLang="en-US" sz="4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59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265408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Flooding</a:t>
            </a: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791" y="972058"/>
            <a:ext cx="6626225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8591803" y="5726620"/>
            <a:ext cx="8112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solidFill>
                  <a:schemeClr val="bg1"/>
                </a:solidFill>
                <a:latin typeface="Tahoma" panose="020B0604030504040204" pitchFamily="34" charset="0"/>
              </a:rPr>
              <a:t>Source: OSRL</a:t>
            </a:r>
            <a:endParaRPr lang="en-CA" altLang="en-US" sz="800" dirty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43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265408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Low-Pressure 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Washing</a:t>
            </a:r>
          </a:p>
        </p:txBody>
      </p:sp>
      <p:pic>
        <p:nvPicPr>
          <p:cNvPr id="6" name="Content Placeholder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52484" y="1067244"/>
            <a:ext cx="7092027" cy="4848923"/>
          </a:xfrm>
          <a:prstGeom prst="rect">
            <a:avLst/>
          </a:prstGeom>
        </p:spPr>
      </p:pic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8270840" y="5700267"/>
            <a:ext cx="11096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latin typeface="Tahoma" panose="020B0604030504040204" pitchFamily="34" charset="0"/>
              </a:rPr>
              <a:t>Source: </a:t>
            </a:r>
            <a:r>
              <a:rPr lang="fr-CA" altLang="en-US" sz="800" dirty="0" err="1">
                <a:latin typeface="Tahoma" panose="020B0604030504040204" pitchFamily="34" charset="0"/>
              </a:rPr>
              <a:t>ExxonMobil</a:t>
            </a:r>
            <a:endParaRPr lang="en-CA" altLang="en-US" sz="80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59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311128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Low-Pressure 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Washing</a:t>
            </a:r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97668"/>
            <a:ext cx="5246113" cy="393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5003098" y="5215868"/>
            <a:ext cx="81121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OSRL</a:t>
            </a:r>
            <a:endParaRPr lang="en-CA" altLang="en-US" sz="80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899" y="1497668"/>
            <a:ext cx="5936429" cy="39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10368279" y="5215868"/>
            <a:ext cx="14176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</a:t>
            </a:r>
            <a:r>
              <a:rPr lang="fr-CA" altLang="en-US" sz="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Korea</a:t>
            </a:r>
            <a:r>
              <a:rPr lang="fr-CA" altLang="en-US" sz="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CA" altLang="en-US" sz="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Coast</a:t>
            </a:r>
            <a:r>
              <a:rPr lang="fr-CA" altLang="en-US" sz="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CA" altLang="en-US" sz="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Guard</a:t>
            </a:r>
            <a:endParaRPr lang="en-CA" altLang="en-US" sz="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82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24712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 Pressure </a:t>
            </a:r>
            <a:r>
              <a:rPr lang="en-CA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ashing</a:t>
            </a: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48" y="1492896"/>
            <a:ext cx="5546165" cy="4159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679" y="1492897"/>
            <a:ext cx="5429909" cy="4159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4964609" y="5402782"/>
            <a:ext cx="8096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OSRL</a:t>
            </a:r>
            <a:endParaRPr lang="en-CA" altLang="en-US" sz="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11001463" y="5402782"/>
            <a:ext cx="8731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CEDRE</a:t>
            </a:r>
            <a:endParaRPr lang="en-CA" altLang="en-US" sz="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75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graphicFrame>
        <p:nvGraphicFramePr>
          <p:cNvPr id="4" name="Group 101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3552571"/>
              </p:ext>
            </p:extLst>
          </p:nvPr>
        </p:nvGraphicFramePr>
        <p:xfrm>
          <a:off x="1981200" y="219456"/>
          <a:ext cx="8229600" cy="6076952"/>
        </p:xfrm>
        <a:graphic>
          <a:graphicData uri="http://schemas.openxmlformats.org/drawingml/2006/table">
            <a:tbl>
              <a:tblPr/>
              <a:tblGrid>
                <a:gridCol w="2632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97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78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13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  <a:cs typeface="Tahoma" panose="020B0604030504040204" pitchFamily="34" charset="0"/>
                        </a:rPr>
                        <a:t>Technique</a:t>
                      </a: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  <a:cs typeface="Tahoma" panose="020B0604030504040204" pitchFamily="34" charset="0"/>
                        </a:rPr>
                        <a:t>Objective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  <a:cs typeface="Tahoma" panose="020B0604030504040204" pitchFamily="34" charset="0"/>
                        </a:rPr>
                        <a:t>Optimum </a:t>
                      </a:r>
                      <a:r>
                        <a:rPr kumimoji="0" lang="en-US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  <a:cs typeface="Tahoma" panose="020B0604030504040204" pitchFamily="34" charset="0"/>
                        </a:rPr>
                        <a:t>use</a:t>
                      </a: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  <a:cs typeface="Tahoma" panose="020B0604030504040204" pitchFamily="34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99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  <a:cs typeface="Tahoma" panose="020B0604030504040204" pitchFamily="34" charset="0"/>
                        </a:rPr>
                        <a:t>Flooding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  <a:cs typeface="Tahoma" panose="020B0604030504040204" pitchFamily="34" charset="0"/>
                      </a:endParaRP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  <a:cs typeface="Tahoma" panose="020B0604030504040204" pitchFamily="34" charset="0"/>
                        </a:rPr>
                        <a:t>Flood a site so that mobile oil is lifted and carried downslope to a collection area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71450" indent="-17145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  <a:cs typeface="Tahoma" panose="020B0604030504040204" pitchFamily="34" charset="0"/>
                        </a:rPr>
                        <a:t>Most shoreline types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  <a:cs typeface="Tahoma" panose="020B0604030504040204" pitchFamily="34" charset="0"/>
                        </a:rPr>
                        <a:t>Light to medium oils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3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  <a:cs typeface="Tahoma" panose="020B0604030504040204" pitchFamily="34" charset="0"/>
                        </a:rPr>
                        <a:t>Low-pressure, cold wash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  <a:cs typeface="Tahoma" panose="020B0604030504040204" pitchFamily="34" charset="0"/>
                      </a:endParaRP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  <a:cs typeface="Tahoma" panose="020B0604030504040204" pitchFamily="34" charset="0"/>
                        </a:rPr>
                        <a:t>Wash or flush oils toward a collection area using ambient sea, lake or river water at low pressure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71450" indent="-17145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  <a:cs typeface="Tahoma" panose="020B0604030504040204" pitchFamily="34" charset="0"/>
                        </a:rPr>
                        <a:t>Impermeable shorelines and marsh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  <a:cs typeface="Tahoma" panose="020B0604030504040204" pitchFamily="34" charset="0"/>
                        </a:rPr>
                        <a:t>Light to medium oils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  <a:cs typeface="Tahoma" panose="020B0604030504040204" pitchFamily="34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20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  <a:cs typeface="Tahoma" panose="020B0604030504040204" pitchFamily="34" charset="0"/>
                        </a:rPr>
                        <a:t>Low-pressure, warm/hot wash</a:t>
                      </a: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  <a:cs typeface="Tahoma" panose="020B0604030504040204" pitchFamily="34" charset="0"/>
                        </a:rPr>
                        <a:t>Wash or flush oils at low pressure, using heated water, toward a collection area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71450" indent="-17145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  <a:cs typeface="Tahoma" panose="020B0604030504040204" pitchFamily="34" charset="0"/>
                        </a:rPr>
                        <a:t>Impermeable shorelines 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  <a:cs typeface="Tahoma" panose="020B0604030504040204" pitchFamily="34" charset="0"/>
                        </a:rPr>
                        <a:t>Light to medium oils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3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  <a:cs typeface="Tahoma" panose="020B0604030504040204" pitchFamily="34" charset="0"/>
                        </a:rPr>
                        <a:t>High-pressure, cold wash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  <a:cs typeface="Tahoma" panose="020B0604030504040204" pitchFamily="34" charset="0"/>
                      </a:endParaRP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  <a:cs typeface="Tahoma" panose="020B0604030504040204" pitchFamily="34" charset="0"/>
                        </a:rPr>
                        <a:t>Wash or flush oils toward a collection area using ambient sea, lake or river water at high pressure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71450" indent="-17145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  <a:cs typeface="Tahoma" panose="020B0604030504040204" pitchFamily="34" charset="0"/>
                        </a:rPr>
                        <a:t>Impermeable shorelines 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  <a:cs typeface="Tahoma" panose="020B0604030504040204" pitchFamily="34" charset="0"/>
                        </a:rPr>
                        <a:t>medium to heavy oils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  <a:cs typeface="Tahoma" panose="020B0604030504040204" pitchFamily="34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86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  <a:cs typeface="Tahoma" panose="020B0604030504040204" pitchFamily="34" charset="0"/>
                        </a:rPr>
                        <a:t>High-pressure, warm/hot wash</a:t>
                      </a:r>
                      <a:endParaRPr kumimoji="0" lang="en-US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  <a:cs typeface="Tahoma" panose="020B0604030504040204" pitchFamily="34" charset="0"/>
                      </a:endParaRP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  <a:cs typeface="Tahoma" panose="020B0604030504040204" pitchFamily="34" charset="0"/>
                        </a:rPr>
                        <a:t>Wash or flush oils at high pressure, using heated water, toward a collection area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  <a:cs typeface="Tahoma" panose="020B0604030504040204" pitchFamily="34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71450" indent="-17145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  <a:cs typeface="Tahoma" panose="020B0604030504040204" pitchFamily="34" charset="0"/>
                        </a:rPr>
                        <a:t>Impermeable shorelines 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  <a:cs typeface="Tahoma" panose="020B0604030504040204" pitchFamily="34" charset="0"/>
                        </a:rPr>
                        <a:t>medium to heavy oils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86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  <a:cs typeface="Tahoma" panose="020B0604030504040204" pitchFamily="34" charset="0"/>
                        </a:rPr>
                        <a:t>Steam cleaning</a:t>
                      </a:r>
                      <a:endParaRPr kumimoji="0" lang="en-US" alt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  <a:cs typeface="Tahoma" panose="020B0604030504040204" pitchFamily="34" charset="0"/>
                      </a:endParaRP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  <a:cs typeface="Tahoma" panose="020B0604030504040204" pitchFamily="34" charset="0"/>
                        </a:rPr>
                        <a:t>Remove stains or dislodge thin layers of viscous oil from hard surface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71450" indent="-17145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  <a:cs typeface="Tahoma" panose="020B0604030504040204" pitchFamily="34" charset="0"/>
                        </a:rPr>
                        <a:t>Impermeable man-made structures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  <a:cs typeface="Tahoma" panose="020B0604030504040204" pitchFamily="34" charset="0"/>
                        </a:rPr>
                        <a:t>Stains or heavy, weathered oils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729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32941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Operational Considerations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296668" y="963402"/>
            <a:ext cx="7598664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Washing oil and/or sediments downslope into the lower intertidal zones that have attached plant or animal communities should be avoided (especially if the flora/fauna were not initially oiled).</a:t>
            </a:r>
          </a:p>
          <a:p>
            <a:pPr algn="just"/>
            <a:endParaRPr lang="en-US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be avoided by working at high tide so oil is collected on water at times when these communities are below the water line.</a:t>
            </a:r>
          </a:p>
        </p:txBody>
      </p:sp>
    </p:spTree>
    <p:extLst>
      <p:ext uri="{BB962C8B-B14F-4D97-AF65-F5344CB8AC3E}">
        <p14:creationId xmlns:p14="http://schemas.microsoft.com/office/powerpoint/2010/main" val="165898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2"/>
          <p:cNvSpPr txBox="1">
            <a:spLocks/>
          </p:cNvSpPr>
          <p:nvPr/>
        </p:nvSpPr>
        <p:spPr>
          <a:xfrm>
            <a:off x="457200" y="130175"/>
            <a:ext cx="1136599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Objective</a:t>
            </a:r>
          </a:p>
        </p:txBody>
      </p:sp>
      <p:sp>
        <p:nvSpPr>
          <p:cNvPr id="8" name="Rectangle 3"/>
          <p:cNvSpPr txBox="1">
            <a:spLocks/>
          </p:cNvSpPr>
          <p:nvPr/>
        </p:nvSpPr>
        <p:spPr>
          <a:xfrm>
            <a:off x="1149540" y="1353883"/>
            <a:ext cx="9981311" cy="25923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understand the operational aspects of shoreline clean-up techniques.</a:t>
            </a:r>
            <a:endParaRPr lang="en-GB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fr-FR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32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36599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Operational Considerations</a:t>
            </a:r>
          </a:p>
        </p:txBody>
      </p:sp>
      <p:sp>
        <p:nvSpPr>
          <p:cNvPr id="6" name="Content Placeholder 2">
            <a:extLst/>
          </p:cNvPr>
          <p:cNvSpPr txBox="1">
            <a:spLocks/>
          </p:cNvSpPr>
          <p:nvPr/>
        </p:nvSpPr>
        <p:spPr>
          <a:xfrm>
            <a:off x="2282952" y="822325"/>
            <a:ext cx="7626096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mobilized or flushed oil and oiled sediment should be contained and collected.</a:t>
            </a:r>
          </a:p>
          <a:p>
            <a:pPr marL="0" indent="0" algn="just">
              <a:buFont typeface="Arial" panose="020B0604020202020204" pitchFamily="34" charset="0"/>
              <a:buNone/>
              <a:defRPr/>
            </a:pPr>
            <a:endParaRPr lang="en-US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defRPr/>
            </a:pPr>
            <a:r>
              <a:rPr lang="en-US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Stranded oil on shorelines should also be contained to prevent contamination of adjacent shorelines by tides.</a:t>
            </a:r>
          </a:p>
          <a:p>
            <a:pPr marL="0" indent="0" algn="just">
              <a:buFont typeface="Arial" panose="020B0604020202020204" pitchFamily="34" charset="0"/>
              <a:buNone/>
              <a:defRPr/>
            </a:pPr>
            <a:endParaRPr lang="en-US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defRPr/>
            </a:pPr>
            <a:r>
              <a:rPr lang="en-US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 marine coasts, only sea water should be used since fresh water can harm intertidal plants and animals.</a:t>
            </a:r>
            <a:endParaRPr lang="en-US" alt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67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32027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Operational Considerations</a:t>
            </a:r>
          </a:p>
        </p:txBody>
      </p:sp>
      <p:sp>
        <p:nvSpPr>
          <p:cNvPr id="6" name="Content Placeholder 2">
            <a:extLst/>
          </p:cNvPr>
          <p:cNvSpPr txBox="1">
            <a:spLocks/>
          </p:cNvSpPr>
          <p:nvPr/>
        </p:nvSpPr>
        <p:spPr>
          <a:xfrm>
            <a:off x="2340864" y="963402"/>
            <a:ext cx="7690104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High-pressure water can dislodge/damage attached healthy organisms.</a:t>
            </a:r>
          </a:p>
          <a:p>
            <a:pPr algn="just">
              <a:defRPr/>
            </a:pPr>
            <a:endParaRPr lang="en-US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defRPr/>
            </a:pPr>
            <a:r>
              <a:rPr lang="en-US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High-pressure action could emulsify the oil.</a:t>
            </a:r>
          </a:p>
          <a:p>
            <a:pPr algn="just">
              <a:defRPr/>
            </a:pPr>
            <a:endParaRPr lang="en-US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defRPr/>
            </a:pPr>
            <a:r>
              <a:rPr lang="en-US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Extreme low temperatures may result in hoses freezing/formation of ice on shorelines.</a:t>
            </a:r>
          </a:p>
          <a:p>
            <a:pPr marL="0" indent="0" algn="just">
              <a:buFont typeface="Arial" panose="020B0604020202020204" pitchFamily="34" charset="0"/>
              <a:buNone/>
              <a:defRPr/>
            </a:pPr>
            <a:endParaRPr lang="en-US" alt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92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325" y="115888"/>
            <a:ext cx="11772011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Physical Techniques:  Removal </a:t>
            </a:r>
          </a:p>
        </p:txBody>
      </p:sp>
      <p:sp>
        <p:nvSpPr>
          <p:cNvPr id="6" name="Content Placeholder 2">
            <a:extLst/>
          </p:cNvPr>
          <p:cNvSpPr txBox="1">
            <a:spLocks/>
          </p:cNvSpPr>
          <p:nvPr/>
        </p:nvSpPr>
        <p:spPr>
          <a:xfrm>
            <a:off x="1883664" y="677863"/>
            <a:ext cx="8242554" cy="52044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ct val="0"/>
              </a:spcBef>
              <a:buFont typeface="Arial" charset="0"/>
              <a:buChar char="•"/>
              <a:defRPr/>
            </a:pPr>
            <a:endParaRPr lang="en-CA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just">
              <a:spcBef>
                <a:spcPct val="0"/>
              </a:spcBef>
              <a:buFont typeface="Arial" charset="0"/>
              <a:buNone/>
              <a:defRPr/>
            </a:pPr>
            <a:r>
              <a:rPr lang="en-CA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group of physical methods involves removal of the oil or oiled material (sediments, debris, vegetation ) from the shore for disposal.</a:t>
            </a:r>
          </a:p>
          <a:p>
            <a:pPr algn="just">
              <a:spcBef>
                <a:spcPct val="0"/>
              </a:spcBef>
              <a:buFont typeface="Arial" charset="0"/>
              <a:buChar char="•"/>
              <a:defRPr/>
            </a:pPr>
            <a:endParaRPr lang="en-CA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Bef>
                <a:spcPct val="0"/>
              </a:spcBef>
              <a:buFont typeface="Arial" charset="0"/>
              <a:buChar char="•"/>
              <a:defRPr/>
            </a:pPr>
            <a:r>
              <a:rPr lang="en-CA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</a:p>
          <a:p>
            <a:pPr algn="just">
              <a:spcBef>
                <a:spcPct val="0"/>
              </a:spcBef>
              <a:buFont typeface="Arial" charset="0"/>
              <a:buChar char="•"/>
              <a:defRPr/>
            </a:pPr>
            <a:r>
              <a:rPr lang="en-CA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Vacuum systems</a:t>
            </a:r>
          </a:p>
          <a:p>
            <a:pPr algn="just">
              <a:spcBef>
                <a:spcPct val="0"/>
              </a:spcBef>
              <a:buFont typeface="Arial" charset="0"/>
              <a:buChar char="•"/>
              <a:defRPr/>
            </a:pPr>
            <a:r>
              <a:rPr lang="en-CA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Mechanical</a:t>
            </a:r>
          </a:p>
          <a:p>
            <a:pPr algn="just">
              <a:spcBef>
                <a:spcPct val="0"/>
              </a:spcBef>
              <a:buFont typeface="Arial" charset="0"/>
              <a:buChar char="•"/>
              <a:defRPr/>
            </a:pPr>
            <a:r>
              <a:rPr lang="en-CA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Vegetation cutting</a:t>
            </a:r>
          </a:p>
          <a:p>
            <a:pPr algn="just">
              <a:spcBef>
                <a:spcPct val="0"/>
              </a:spcBef>
              <a:buFont typeface="Arial" charset="0"/>
              <a:buChar char="•"/>
              <a:defRPr/>
            </a:pPr>
            <a:r>
              <a:rPr lang="en-CA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Passive sorbents</a:t>
            </a:r>
          </a:p>
          <a:p>
            <a:pPr algn="just">
              <a:buFont typeface="Arial" charset="0"/>
              <a:buChar char="•"/>
              <a:defRPr/>
            </a:pPr>
            <a:endParaRPr lang="en-CA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30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311128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 Removal</a:t>
            </a: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06" y="1467860"/>
            <a:ext cx="5472602" cy="3634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544" y="1467860"/>
            <a:ext cx="4867593" cy="3652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4872101" y="4879975"/>
            <a:ext cx="8096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OSRL</a:t>
            </a:r>
            <a:endParaRPr lang="en-CA" altLang="en-US" sz="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10633012" y="4904452"/>
            <a:ext cx="8731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CEDRE</a:t>
            </a:r>
            <a:endParaRPr lang="en-CA" altLang="en-US" sz="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15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311128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Vacuum Systems</a:t>
            </a:r>
          </a:p>
        </p:txBody>
      </p:sp>
      <p:pic>
        <p:nvPicPr>
          <p:cNvPr id="6" name="Content Placeholder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9224" y="1523528"/>
            <a:ext cx="5181853" cy="3887307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814" y="1523528"/>
            <a:ext cx="5196522" cy="3898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10613898" y="5172075"/>
            <a:ext cx="8096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OSRL</a:t>
            </a:r>
            <a:endParaRPr lang="en-CA" altLang="en-US" sz="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4413439" y="5172075"/>
            <a:ext cx="14176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Korea Coast Guard</a:t>
            </a:r>
            <a:endParaRPr lang="en-CA" altLang="en-US" sz="80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45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4300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Mechanical Removal</a:t>
            </a: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64" y="1492162"/>
            <a:ext cx="5637823" cy="42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148962" y="5505162"/>
            <a:ext cx="8731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CEDRE</a:t>
            </a:r>
            <a:endParaRPr lang="en-CA" altLang="en-US" sz="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92162"/>
            <a:ext cx="5640451" cy="42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10926826" y="5505162"/>
            <a:ext cx="8096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OSRL</a:t>
            </a:r>
            <a:endParaRPr lang="en-CA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19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29768" y="130175"/>
            <a:ext cx="1128369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Vegetation Cutting</a:t>
            </a: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03" y="1547537"/>
            <a:ext cx="5538572" cy="4154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488" y="1542394"/>
            <a:ext cx="5522976" cy="4142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5004537" y="5469214"/>
            <a:ext cx="8731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CA" altLang="en-US" sz="800" dirty="0">
                <a:solidFill>
                  <a:schemeClr val="bg1"/>
                </a:solidFill>
                <a:latin typeface="Tahoma" panose="020B0604030504040204" pitchFamily="34" charset="0"/>
              </a:rPr>
              <a:t>Source: CEDRE</a:t>
            </a:r>
            <a:endParaRPr lang="en-CA" altLang="en-US" sz="800" dirty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10991088" y="5469214"/>
            <a:ext cx="8445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CA" altLang="en-US" sz="800" dirty="0">
                <a:solidFill>
                  <a:schemeClr val="bg1"/>
                </a:solidFill>
                <a:latin typeface="Tahoma" panose="020B0604030504040204" pitchFamily="34" charset="0"/>
              </a:rPr>
              <a:t>Source: ITOPF</a:t>
            </a:r>
            <a:endParaRPr lang="en-CA" altLang="en-US" sz="800" dirty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68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96654" y="130175"/>
            <a:ext cx="1133568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Sorbents</a:t>
            </a: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363465"/>
            <a:ext cx="5889237" cy="4417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625" y="1363466"/>
            <a:ext cx="5952744" cy="441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11148244" y="5502222"/>
            <a:ext cx="8731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solidFill>
                  <a:schemeClr val="bg1"/>
                </a:solidFill>
                <a:latin typeface="Tahoma" panose="020B0604030504040204" pitchFamily="34" charset="0"/>
              </a:rPr>
              <a:t>Source: CEDRE</a:t>
            </a:r>
            <a:endParaRPr lang="en-CA" altLang="en-US" sz="800" dirty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5195500" y="5502222"/>
            <a:ext cx="8731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solidFill>
                  <a:schemeClr val="bg1"/>
                </a:solidFill>
                <a:latin typeface="Tahoma" panose="020B0604030504040204" pitchFamily="34" charset="0"/>
              </a:rPr>
              <a:t>Source: CEDRE</a:t>
            </a:r>
            <a:endParaRPr lang="en-CA" altLang="en-US" sz="800" dirty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35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graphicFrame>
        <p:nvGraphicFramePr>
          <p:cNvPr id="10" name="Group 62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3813307"/>
              </p:ext>
            </p:extLst>
          </p:nvPr>
        </p:nvGraphicFramePr>
        <p:xfrm>
          <a:off x="1748028" y="569405"/>
          <a:ext cx="8458200" cy="5394325"/>
        </p:xfrm>
        <a:graphic>
          <a:graphicData uri="http://schemas.openxmlformats.org/drawingml/2006/table">
            <a:tbl>
              <a:tblPr/>
              <a:tblGrid>
                <a:gridCol w="2705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10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  <a:cs typeface="Tahoma" panose="020B0604030504040204" pitchFamily="34" charset="0"/>
                        </a:rPr>
                        <a:t>Technique</a:t>
                      </a: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  <a:cs typeface="Tahoma" panose="020B0604030504040204" pitchFamily="34" charset="0"/>
                        </a:rPr>
                        <a:t>Objective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  <a:cs typeface="Tahoma" panose="020B0604030504040204" pitchFamily="34" charset="0"/>
                        </a:rPr>
                        <a:t>Optimum </a:t>
                      </a: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  <a:cs typeface="Tahoma" panose="020B0604030504040204" pitchFamily="34" charset="0"/>
                        </a:rPr>
                        <a:t>use</a:t>
                      </a:r>
                      <a:endParaRPr kumimoji="0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  <a:cs typeface="Tahoma" panose="020B0604030504040204" pitchFamily="34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912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  <a:cs typeface="Tahoma" panose="020B0604030504040204" pitchFamily="34" charset="0"/>
                        </a:rPr>
                        <a:t>Manual removal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  <a:cs typeface="Tahoma" panose="020B0604030504040204" pitchFamily="34" charset="0"/>
                      </a:endParaRP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  <a:cs typeface="Tahoma" panose="020B0604030504040204" pitchFamily="34" charset="0"/>
                        </a:rPr>
                        <a:t>Remove oil or oiled material (including oiled snow/ice) with manual labour and hand tool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857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  <a:cs typeface="Tahoma" panose="020B0604030504040204" pitchFamily="34" charset="0"/>
                        </a:rPr>
                        <a:t>Most shoreline types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  <a:cs typeface="Tahoma" panose="020B0604030504040204" pitchFamily="34" charset="0"/>
                        </a:rPr>
                        <a:t>Small amounts of surface oil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754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  <a:cs typeface="Tahoma" panose="020B0604030504040204" pitchFamily="34" charset="0"/>
                        </a:rPr>
                        <a:t>Vacuum systems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FFFF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  <a:cs typeface="Tahoma" panose="020B060403050404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FFFF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  <a:cs typeface="Tahoma" panose="020B0604030504040204" pitchFamily="34" charset="0"/>
                      </a:endParaRP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  <a:cs typeface="Tahoma" panose="020B0604030504040204" pitchFamily="34" charset="0"/>
                        </a:rPr>
                        <a:t>Remove oil by suction from areas where it has pooled or collected in sumps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857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  <a:cs typeface="Tahoma" panose="020B0604030504040204" pitchFamily="34" charset="0"/>
                        </a:rPr>
                        <a:t>Light to medium, non-volatile, pooled or collected oil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755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  <a:cs typeface="Tahoma" panose="020B0604030504040204" pitchFamily="34" charset="0"/>
                        </a:rPr>
                        <a:t>Mechanical removal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  <a:cs typeface="Tahoma" panose="020B0604030504040204" pitchFamily="34" charset="0"/>
                      </a:endParaRP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  <a:cs typeface="Tahoma" panose="020B0604030504040204" pitchFamily="34" charset="0"/>
                        </a:rPr>
                        <a:t>Remove oil and oiled materials using mechanical equipment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857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  <a:cs typeface="Tahoma" panose="020B0604030504040204" pitchFamily="34" charset="0"/>
                        </a:rPr>
                        <a:t>Most fine to coarse-sediment beaches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  <a:cs typeface="Tahoma" panose="020B0604030504040204" pitchFamily="34" charset="0"/>
                        </a:rPr>
                        <a:t>Large volumes of medium, heavy or solid oil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440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  <a:cs typeface="Tahoma" panose="020B0604030504040204" pitchFamily="34" charset="0"/>
                        </a:rPr>
                        <a:t>Vegetation cutting</a:t>
                      </a: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  <a:cs typeface="Tahoma" panose="020B0604030504040204" pitchFamily="34" charset="0"/>
                        </a:rPr>
                        <a:t>Remove oiled stems to prevent remobilization of the oil or contact by animals and birds, or to accelerate the recovery of the plant.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857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  <a:cs typeface="Tahoma" panose="020B0604030504040204" pitchFamily="34" charset="0"/>
                        </a:rPr>
                        <a:t>Marshes, vegetated shorelines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  <a:cs typeface="Tahoma" panose="020B0604030504040204" pitchFamily="34" charset="0"/>
                        </a:rPr>
                        <a:t>Where remobilization of oil will affect other resources.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  <a:cs typeface="Tahoma" panose="020B0604030504040204" pitchFamily="34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467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  <a:cs typeface="Tahoma" panose="020B0604030504040204" pitchFamily="34" charset="0"/>
                        </a:rPr>
                        <a:t>Passive sorbents</a:t>
                      </a: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  <a:cs typeface="Tahoma" panose="020B0604030504040204" pitchFamily="34" charset="0"/>
                        </a:rPr>
                        <a:t>Place sorbents in a fixed location(s) so that they pick up oil by contact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MS PGothic" panose="020B0600070205080204" pitchFamily="34" charset="-128"/>
                        <a:cs typeface="Tahoma" panose="020B0604030504040204" pitchFamily="34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857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  <a:cs typeface="Tahoma" panose="020B0604030504040204" pitchFamily="34" charset="0"/>
                        </a:rPr>
                        <a:t>Any shoreline type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MS PGothic" panose="020B0600070205080204" pitchFamily="34" charset="-128"/>
                          <a:cs typeface="Tahoma" panose="020B0604030504040204" pitchFamily="34" charset="0"/>
                        </a:rPr>
                        <a:t>Light to heavy, non-solid, non-volatile oils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101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311128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Operational Considerations</a:t>
            </a:r>
          </a:p>
        </p:txBody>
      </p:sp>
      <p:sp>
        <p:nvSpPr>
          <p:cNvPr id="6" name="Content Placeholder 2">
            <a:extLst/>
          </p:cNvPr>
          <p:cNvSpPr txBox="1">
            <a:spLocks/>
          </p:cNvSpPr>
          <p:nvPr/>
        </p:nvSpPr>
        <p:spPr>
          <a:xfrm>
            <a:off x="2542032" y="972960"/>
            <a:ext cx="822960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CA" altLang="en-US" dirty="0" smtClean="0"/>
              <a:t>Oily waste and debris removal</a:t>
            </a:r>
          </a:p>
          <a:p>
            <a:pPr>
              <a:defRPr/>
            </a:pPr>
            <a:r>
              <a:rPr lang="en-CA" altLang="en-US" dirty="0" smtClean="0"/>
              <a:t>Minimize sediment removal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CA" altLang="en-US" dirty="0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750" y="1987328"/>
            <a:ext cx="5581904" cy="4184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7467442" y="5941722"/>
            <a:ext cx="81121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solidFill>
                  <a:schemeClr val="bg1"/>
                </a:solidFill>
                <a:latin typeface="Tahoma" panose="020B0604030504040204" pitchFamily="34" charset="0"/>
              </a:rPr>
              <a:t>Source: OSRL</a:t>
            </a:r>
            <a:endParaRPr lang="en-CA" altLang="en-US" sz="800" dirty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28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30175"/>
            <a:ext cx="1129284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Aim</a:t>
            </a:r>
          </a:p>
        </p:txBody>
      </p:sp>
      <p:sp>
        <p:nvSpPr>
          <p:cNvPr id="9" name="Content Placeholder 2">
            <a:extLst/>
          </p:cNvPr>
          <p:cNvSpPr txBox="1">
            <a:spLocks/>
          </p:cNvSpPr>
          <p:nvPr/>
        </p:nvSpPr>
        <p:spPr>
          <a:xfrm>
            <a:off x="637032" y="1085719"/>
            <a:ext cx="10771632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1800"/>
              </a:spcAft>
              <a:buFont typeface="Wingdings 3" pitchFamily="18" charset="2"/>
              <a:buNone/>
              <a:defRPr/>
            </a:pPr>
            <a:r>
              <a:rPr lang="en-GB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Recovery at sea is first priority because:</a:t>
            </a:r>
          </a:p>
          <a:p>
            <a:pPr algn="just">
              <a:spcAft>
                <a:spcPts val="1200"/>
              </a:spcAft>
              <a:defRPr/>
            </a:pPr>
            <a:r>
              <a:rPr lang="en-GB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Less potential for ecological, socio-economic and cultural impacts in open waters</a:t>
            </a:r>
          </a:p>
          <a:p>
            <a:pPr algn="just">
              <a:spcAft>
                <a:spcPts val="1200"/>
              </a:spcAft>
              <a:defRPr/>
            </a:pPr>
            <a:r>
              <a:rPr lang="en-GB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Shoreline clean-up is logistically more complex than oil recovery at sea</a:t>
            </a:r>
          </a:p>
          <a:p>
            <a:pPr algn="just">
              <a:spcAft>
                <a:spcPts val="1200"/>
              </a:spcAft>
              <a:defRPr/>
            </a:pPr>
            <a:r>
              <a:rPr lang="en-GB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Costs increase dramatically when oil reaches shorelines</a:t>
            </a:r>
          </a:p>
          <a:p>
            <a:pPr marL="0" indent="0" algn="just">
              <a:spcAft>
                <a:spcPts val="1200"/>
              </a:spcAft>
              <a:buFont typeface="Arial" panose="020B0604020202020204" pitchFamily="34" charset="0"/>
              <a:buNone/>
              <a:defRPr/>
            </a:pPr>
            <a:r>
              <a:rPr lang="en-GB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However, most oil spills reach the shoreline and cause visible pollution</a:t>
            </a:r>
            <a:endParaRPr lang="en-GB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1200"/>
              </a:spcAft>
              <a:defRPr/>
            </a:pPr>
            <a:endParaRPr lang="en-GB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defRPr/>
            </a:pPr>
            <a:endParaRPr lang="en-CA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45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29284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Operational Considerations</a:t>
            </a:r>
          </a:p>
        </p:txBody>
      </p:sp>
      <p:sp>
        <p:nvSpPr>
          <p:cNvPr id="6" name="Content Placeholder 2">
            <a:extLst/>
          </p:cNvPr>
          <p:cNvSpPr txBox="1">
            <a:spLocks/>
          </p:cNvSpPr>
          <p:nvPr/>
        </p:nvSpPr>
        <p:spPr>
          <a:xfrm>
            <a:off x="2513012" y="896793"/>
            <a:ext cx="914400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Traffic control:</a:t>
            </a:r>
          </a:p>
          <a:p>
            <a:pPr lvl="1">
              <a:defRPr/>
            </a:pPr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damage dunes, or other shorelines</a:t>
            </a:r>
          </a:p>
          <a:p>
            <a:pPr lvl="1">
              <a:defRPr/>
            </a:pPr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cause secondary contamination</a:t>
            </a:r>
          </a:p>
          <a:p>
            <a:pPr lvl="1">
              <a:defRPr/>
            </a:pPr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Minimize impact of personnel and vehicles on shorelines</a:t>
            </a:r>
          </a:p>
          <a:p>
            <a:pPr lvl="1">
              <a:defRPr/>
            </a:pPr>
            <a:endParaRPr lang="en-CA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  <a:defRPr/>
            </a:pPr>
            <a:endParaRPr lang="en-CA" alt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864" y="2738438"/>
            <a:ext cx="3979862" cy="298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9045639" y="5499862"/>
            <a:ext cx="141763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Korea Coast Guard</a:t>
            </a:r>
            <a:endParaRPr lang="en-CA" altLang="en-US" sz="80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201" y="2755900"/>
            <a:ext cx="4575175" cy="296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5019739" y="5499862"/>
            <a:ext cx="141763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</a:t>
            </a:r>
            <a:r>
              <a:rPr lang="fr-CA" altLang="en-US" sz="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Korea</a:t>
            </a:r>
            <a:r>
              <a:rPr lang="fr-CA" altLang="en-US" sz="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CA" altLang="en-US" sz="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Coast</a:t>
            </a:r>
            <a:r>
              <a:rPr lang="fr-CA" altLang="en-US" sz="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CA" altLang="en-US" sz="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Guard</a:t>
            </a:r>
            <a:endParaRPr lang="en-CA" altLang="en-US" sz="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02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57200" y="127000"/>
            <a:ext cx="1132941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Operational Considerations</a:t>
            </a:r>
          </a:p>
        </p:txBody>
      </p:sp>
      <p:sp>
        <p:nvSpPr>
          <p:cNvPr id="12" name="Content Placeholder 2">
            <a:extLst/>
          </p:cNvPr>
          <p:cNvSpPr txBox="1">
            <a:spLocks/>
          </p:cNvSpPr>
          <p:nvPr/>
        </p:nvSpPr>
        <p:spPr>
          <a:xfrm>
            <a:off x="1316736" y="1005032"/>
            <a:ext cx="10085832" cy="48577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Winter and summer conditions: </a:t>
            </a:r>
          </a:p>
          <a:p>
            <a:pPr lvl="1" algn="just">
              <a:defRPr/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Affects equipment operation (freezing/overheating)</a:t>
            </a:r>
          </a:p>
          <a:p>
            <a:pPr lvl="1" algn="just">
              <a:defRPr/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Health and safety of personnel from environmental hazards</a:t>
            </a:r>
          </a:p>
          <a:p>
            <a:pPr lvl="1" algn="just">
              <a:defRPr/>
            </a:pPr>
            <a:endParaRPr lang="en-CA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>
              <a:defRPr/>
            </a:pPr>
            <a:endParaRPr lang="en-CA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1" indent="0" algn="just">
              <a:buFont typeface="Arial" panose="020B0604020202020204" pitchFamily="34" charset="0"/>
              <a:buNone/>
              <a:defRPr/>
            </a:pPr>
            <a:endParaRPr lang="en-CA" alt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861" y="3119445"/>
            <a:ext cx="370840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6"/>
          <p:cNvSpPr txBox="1">
            <a:spLocks noChangeArrowheads="1"/>
          </p:cNvSpPr>
          <p:nvPr/>
        </p:nvSpPr>
        <p:spPr bwMode="auto">
          <a:xfrm>
            <a:off x="4575048" y="5697545"/>
            <a:ext cx="81121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solidFill>
                  <a:schemeClr val="bg1"/>
                </a:solidFill>
                <a:latin typeface="Tahoma" panose="020B0604030504040204" pitchFamily="34" charset="0"/>
              </a:rPr>
              <a:t>Source: OSRL</a:t>
            </a:r>
            <a:endParaRPr lang="en-CA" altLang="en-US" sz="800" dirty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pic>
        <p:nvPicPr>
          <p:cNvPr id="1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386" y="3119445"/>
            <a:ext cx="3724275" cy="279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6"/>
          <p:cNvSpPr txBox="1">
            <a:spLocks noChangeArrowheads="1"/>
          </p:cNvSpPr>
          <p:nvPr/>
        </p:nvSpPr>
        <p:spPr bwMode="auto">
          <a:xfrm>
            <a:off x="8660448" y="5667318"/>
            <a:ext cx="81121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solidFill>
                  <a:schemeClr val="bg1"/>
                </a:solidFill>
                <a:latin typeface="Tahoma" panose="020B0604030504040204" pitchFamily="34" charset="0"/>
              </a:rPr>
              <a:t>Source: OSRL</a:t>
            </a:r>
            <a:endParaRPr lang="en-CA" altLang="en-US" sz="800" dirty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33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219688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Operational Considerations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686053" y="850438"/>
            <a:ext cx="8229600" cy="52181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Load-bearing capacity</a:t>
            </a:r>
          </a:p>
          <a:p>
            <a:pPr lvl="1"/>
            <a:r>
              <a:rPr lang="en-CA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Shoreline must support equipment/personnel</a:t>
            </a:r>
          </a:p>
          <a:p>
            <a:pPr lvl="1"/>
            <a:endParaRPr lang="en-CA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en-CA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865" y="2413000"/>
            <a:ext cx="4090988" cy="307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4956080" y="5267325"/>
            <a:ext cx="81121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latin typeface="Tahoma" panose="020B0604030504040204" pitchFamily="34" charset="0"/>
              </a:rPr>
              <a:t>Source: OSRL</a:t>
            </a:r>
            <a:endParaRPr lang="en-CA" altLang="en-US" sz="800" dirty="0">
              <a:latin typeface="Tahoma" panose="020B0604030504040204" pitchFamily="34" charset="0"/>
            </a:endParaRPr>
          </a:p>
        </p:txBody>
      </p:sp>
      <p:pic>
        <p:nvPicPr>
          <p:cNvPr id="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945" y="2392362"/>
            <a:ext cx="4149725" cy="311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334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29284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Operational Considerations</a:t>
            </a:r>
          </a:p>
        </p:txBody>
      </p:sp>
      <p:sp>
        <p:nvSpPr>
          <p:cNvPr id="6" name="Content Placeholder 2">
            <a:extLst/>
          </p:cNvPr>
          <p:cNvSpPr txBox="1">
            <a:spLocks/>
          </p:cNvSpPr>
          <p:nvPr/>
        </p:nvSpPr>
        <p:spPr>
          <a:xfrm>
            <a:off x="1706563" y="1018755"/>
            <a:ext cx="822960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Contain and collect sorbents:</a:t>
            </a:r>
          </a:p>
          <a:p>
            <a:pPr marL="630238" lvl="1" indent="-365125">
              <a:buFont typeface="Wingdings" panose="05000000000000000000" pitchFamily="2" charset="2"/>
              <a:buChar char="ü"/>
              <a:defRPr/>
            </a:pPr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Sorbents must be contained and collected when saturated</a:t>
            </a:r>
          </a:p>
          <a:p>
            <a:pPr marL="457200" lvl="1" indent="0">
              <a:buFont typeface="Arial" panose="020B0604020202020204" pitchFamily="34" charset="0"/>
              <a:buNone/>
              <a:defRPr/>
            </a:pPr>
            <a:endParaRPr lang="en-CA" alt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207" y="2345097"/>
            <a:ext cx="5651500" cy="376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342571" y="5896334"/>
            <a:ext cx="14160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</a:t>
            </a:r>
            <a:r>
              <a:rPr lang="fr-CA" altLang="en-US" sz="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Korea</a:t>
            </a:r>
            <a:r>
              <a:rPr lang="fr-CA" altLang="en-US" sz="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CA" altLang="en-US" sz="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Coast</a:t>
            </a:r>
            <a:r>
              <a:rPr lang="fr-CA" altLang="en-US" sz="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CA" altLang="en-US" sz="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Guard</a:t>
            </a:r>
            <a:endParaRPr lang="en-CA" altLang="en-US" sz="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50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82575" y="115888"/>
            <a:ext cx="11504041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Physical Response </a:t>
            </a:r>
            <a:r>
              <a:rPr lang="en-CA" alt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</a:t>
            </a:r>
            <a:r>
              <a:rPr lang="en-CA" alt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ethods : In-situ Treatment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86384" y="1071432"/>
            <a:ext cx="10716768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On-site treatment techniques to promote or</a:t>
            </a:r>
            <a:r>
              <a:rPr lang="en-CA" altLang="en-US" sz="32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increase weathering and natural degradation in situ.</a:t>
            </a:r>
          </a:p>
          <a:p>
            <a:pPr marL="0" indent="0" algn="just">
              <a:spcBef>
                <a:spcPct val="0"/>
              </a:spcBef>
              <a:buFont typeface="Arial" panose="020B0604020202020204" pitchFamily="34" charset="0"/>
              <a:buNone/>
            </a:pPr>
            <a:endParaRPr lang="en-CA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 algn="just">
              <a:lnSpc>
                <a:spcPct val="120000"/>
              </a:lnSpc>
              <a:spcBef>
                <a:spcPct val="0"/>
              </a:spcBef>
            </a:pPr>
            <a:r>
              <a:rPr lang="en-CA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Mechanical tilling</a:t>
            </a:r>
          </a:p>
          <a:p>
            <a:pPr lvl="2" algn="just">
              <a:lnSpc>
                <a:spcPct val="120000"/>
              </a:lnSpc>
              <a:spcBef>
                <a:spcPct val="0"/>
              </a:spcBef>
            </a:pPr>
            <a:r>
              <a:rPr lang="en-CA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Sediment reworking/Surf washing</a:t>
            </a:r>
          </a:p>
          <a:p>
            <a:pPr lvl="2" algn="just">
              <a:lnSpc>
                <a:spcPct val="120000"/>
              </a:lnSpc>
              <a:spcBef>
                <a:spcPct val="0"/>
              </a:spcBef>
            </a:pPr>
            <a:r>
              <a:rPr lang="en-CA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Burning</a:t>
            </a:r>
          </a:p>
        </p:txBody>
      </p:sp>
    </p:spTree>
    <p:extLst>
      <p:ext uri="{BB962C8B-B14F-4D97-AF65-F5344CB8AC3E}">
        <p14:creationId xmlns:p14="http://schemas.microsoft.com/office/powerpoint/2010/main" val="366941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32027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Mechanical Tilling</a:t>
            </a: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0" y="1615294"/>
            <a:ext cx="5216046" cy="3914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16" y="1615294"/>
            <a:ext cx="5216047" cy="3914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9056956" y="5480812"/>
            <a:ext cx="14176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>
                <a:solidFill>
                  <a:schemeClr val="bg1"/>
                </a:solidFill>
                <a:latin typeface="Tahoma" panose="020B0604030504040204" pitchFamily="34" charset="0"/>
              </a:rPr>
              <a:t>Source: Korea Coast Guard</a:t>
            </a:r>
            <a:endParaRPr lang="en-CA" altLang="en-US" sz="80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4546869" y="5480812"/>
            <a:ext cx="14160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solidFill>
                  <a:schemeClr val="bg1"/>
                </a:solidFill>
                <a:latin typeface="Tahoma" panose="020B0604030504040204" pitchFamily="34" charset="0"/>
              </a:rPr>
              <a:t>Source: </a:t>
            </a:r>
            <a:r>
              <a:rPr lang="fr-CA" altLang="en-US" sz="800" dirty="0" err="1">
                <a:solidFill>
                  <a:schemeClr val="bg1"/>
                </a:solidFill>
                <a:latin typeface="Tahoma" panose="020B0604030504040204" pitchFamily="34" charset="0"/>
              </a:rPr>
              <a:t>Korea</a:t>
            </a:r>
            <a:r>
              <a:rPr lang="fr-CA" altLang="en-US" sz="800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fr-CA" altLang="en-US" sz="800" dirty="0" err="1">
                <a:solidFill>
                  <a:schemeClr val="bg1"/>
                </a:solidFill>
                <a:latin typeface="Tahoma" panose="020B0604030504040204" pitchFamily="34" charset="0"/>
              </a:rPr>
              <a:t>Coast</a:t>
            </a:r>
            <a:r>
              <a:rPr lang="fr-CA" altLang="en-US" sz="800" dirty="0">
                <a:solidFill>
                  <a:schemeClr val="bg1"/>
                </a:solidFill>
                <a:latin typeface="Tahoma" panose="020B0604030504040204" pitchFamily="34" charset="0"/>
              </a:rPr>
              <a:t> </a:t>
            </a:r>
            <a:r>
              <a:rPr lang="fr-CA" altLang="en-US" sz="800" dirty="0" err="1">
                <a:solidFill>
                  <a:schemeClr val="bg1"/>
                </a:solidFill>
                <a:latin typeface="Tahoma" panose="020B0604030504040204" pitchFamily="34" charset="0"/>
              </a:rPr>
              <a:t>Guard</a:t>
            </a:r>
            <a:endParaRPr lang="en-CA" altLang="en-US" sz="800" dirty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74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36599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Sediment Reworking/Surf </a:t>
            </a:r>
            <a:r>
              <a:rPr lang="en-CA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ashing</a:t>
            </a: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580" y="1134535"/>
            <a:ext cx="7442771" cy="4899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799638" y="5746433"/>
            <a:ext cx="87471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CEDRE</a:t>
            </a:r>
            <a:endParaRPr lang="en-CA" altLang="en-US" sz="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58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173968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Burning</a:t>
            </a:r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088" y="1068177"/>
            <a:ext cx="7491412" cy="500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650288" y="5700713"/>
            <a:ext cx="81121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solidFill>
                  <a:schemeClr val="bg1"/>
                </a:solidFill>
                <a:latin typeface="Tahoma" panose="020B0604030504040204" pitchFamily="34" charset="0"/>
              </a:rPr>
              <a:t>Source: OSRL</a:t>
            </a:r>
            <a:endParaRPr lang="en-CA" altLang="en-US" sz="800" dirty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82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29284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Operational Considerations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432304" y="1420115"/>
            <a:ext cx="8275320" cy="35450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Bearing capacity of substrate</a:t>
            </a:r>
          </a:p>
          <a:p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Permit requirements</a:t>
            </a:r>
          </a:p>
          <a:p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Level of oiling – tilling and surf washing are not used until gross oil has been removed.</a:t>
            </a:r>
          </a:p>
          <a:p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Burning has additional health and safety issues.</a:t>
            </a:r>
          </a:p>
          <a:p>
            <a:endParaRPr lang="en-CA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36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79388" y="130175"/>
            <a:ext cx="1179925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A" alt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Physical </a:t>
            </a:r>
            <a:r>
              <a:rPr lang="fr-CA" altLang="en-US" sz="3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</a:t>
            </a:r>
            <a:r>
              <a:rPr lang="fr-CA" altLang="en-US" sz="36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esponse</a:t>
            </a:r>
            <a:r>
              <a:rPr lang="fr-CA" alt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CA" altLang="en-US" sz="3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</a:t>
            </a:r>
            <a:r>
              <a:rPr lang="fr-CA" altLang="en-US" sz="36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ethods</a:t>
            </a:r>
            <a:r>
              <a:rPr lang="fr-CA" alt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fr-CA" alt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Chemical/</a:t>
            </a:r>
            <a:r>
              <a:rPr lang="fr-CA" altLang="en-US" sz="3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fr-CA" altLang="en-US" sz="36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iological</a:t>
            </a:r>
            <a:endParaRPr lang="en-CA" altLang="en-US" sz="36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Content Placeholder 2">
            <a:extLst/>
          </p:cNvPr>
          <p:cNvSpPr txBox="1">
            <a:spLocks/>
          </p:cNvSpPr>
          <p:nvPr/>
        </p:nvSpPr>
        <p:spPr>
          <a:xfrm>
            <a:off x="1422972" y="963402"/>
            <a:ext cx="868680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CA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group includes:</a:t>
            </a:r>
          </a:p>
          <a:p>
            <a:pPr marL="182563" lvl="3" indent="0">
              <a:spcBef>
                <a:spcPct val="0"/>
              </a:spcBef>
              <a:buFont typeface="Arial" charset="0"/>
              <a:buNone/>
              <a:defRPr/>
            </a:pPr>
            <a:endParaRPr lang="en-CA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30238" lvl="3" indent="-538163">
              <a:spcBef>
                <a:spcPct val="0"/>
              </a:spcBef>
              <a:buFontTx/>
              <a:buChar char="•"/>
              <a:defRPr/>
            </a:pPr>
            <a:r>
              <a:rPr lang="en-CA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CA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Shoreline cleaners </a:t>
            </a:r>
          </a:p>
          <a:p>
            <a:pPr marL="630238" lvl="3" indent="-538163">
              <a:spcBef>
                <a:spcPct val="0"/>
              </a:spcBef>
              <a:buFontTx/>
              <a:buNone/>
              <a:defRPr/>
            </a:pPr>
            <a:endParaRPr lang="en-CA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30238" lvl="3" indent="-538163">
              <a:spcBef>
                <a:spcPct val="0"/>
              </a:spcBef>
              <a:buFontTx/>
              <a:buChar char="•"/>
              <a:defRPr/>
            </a:pPr>
            <a:r>
              <a:rPr lang="en-CA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Solidifiers</a:t>
            </a:r>
          </a:p>
          <a:p>
            <a:pPr marL="630238" lvl="3" indent="-538163">
              <a:spcBef>
                <a:spcPct val="0"/>
              </a:spcBef>
              <a:buFontTx/>
              <a:buNone/>
              <a:defRPr/>
            </a:pPr>
            <a:endParaRPr lang="en-CA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30238" lvl="3" indent="-538163">
              <a:spcBef>
                <a:spcPct val="0"/>
              </a:spcBef>
              <a:buFontTx/>
              <a:buChar char="•"/>
              <a:defRPr/>
            </a:pPr>
            <a:r>
              <a:rPr lang="en-CA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Nutrient enrichment/Bioremediation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endParaRPr lang="en-CA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en-CA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Facilitate removal of the oil from the shore zone.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endParaRPr lang="en-CA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en-CA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Accelerate in situ weathering.</a:t>
            </a:r>
          </a:p>
          <a:p>
            <a:pPr>
              <a:buFont typeface="Arial" charset="0"/>
              <a:buChar char="•"/>
              <a:defRPr/>
            </a:pPr>
            <a:endParaRPr lang="en-CA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99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28600" y="115888"/>
            <a:ext cx="11539728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Overall Objective of Shoreline </a:t>
            </a:r>
            <a:r>
              <a:rPr lang="en-CA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lean-up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74904" y="1132121"/>
            <a:ext cx="10652760" cy="40068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Remove the oil or accelerate the natural recovery. 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selection and correct application of clean-up techniques are therefore essential.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n-US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Information generated by the SCAT survey(s) is a basic component of the decision process for setting response priorities, clean-up objectives and acceptable levels of treatment.</a:t>
            </a:r>
          </a:p>
          <a:p>
            <a:pPr algn="just">
              <a:spcAft>
                <a:spcPts val="1800"/>
              </a:spcAft>
            </a:pPr>
            <a:endParaRPr lang="en-US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1800"/>
              </a:spcAft>
            </a:pPr>
            <a:endParaRPr lang="en-US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Aft>
                <a:spcPts val="1800"/>
              </a:spcAft>
            </a:pPr>
            <a:endParaRPr lang="en-GB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CA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06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30198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Shoreline Cleaning </a:t>
            </a:r>
            <a:r>
              <a:rPr lang="en-CA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gents</a:t>
            </a: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156" y="1179511"/>
            <a:ext cx="6468300" cy="4610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034718" y="5482397"/>
            <a:ext cx="13287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ITOPF</a:t>
            </a:r>
            <a:endParaRPr lang="en-CA" altLang="en-US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85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32027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Bioremediation</a:t>
            </a: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355" y="1196912"/>
            <a:ext cx="7479203" cy="4865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919845" y="5774246"/>
            <a:ext cx="87471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solidFill>
                  <a:schemeClr val="bg1"/>
                </a:solidFill>
                <a:latin typeface="Tahoma" panose="020B0604030504040204" pitchFamily="34" charset="0"/>
              </a:rPr>
              <a:t>Source: CEDRE</a:t>
            </a:r>
            <a:endParaRPr lang="en-CA" altLang="en-US" sz="800" dirty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36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33856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Operational Considerations</a:t>
            </a:r>
          </a:p>
        </p:txBody>
      </p:sp>
      <p:sp>
        <p:nvSpPr>
          <p:cNvPr id="6" name="Content Placeholder 2">
            <a:extLst/>
          </p:cNvPr>
          <p:cNvSpPr txBox="1">
            <a:spLocks/>
          </p:cNvSpPr>
          <p:nvPr/>
        </p:nvSpPr>
        <p:spPr>
          <a:xfrm>
            <a:off x="1591056" y="1013883"/>
            <a:ext cx="8833104" cy="47651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SzPct val="75000"/>
              <a:defRPr/>
            </a:pPr>
            <a:r>
              <a:rPr lang="en-CA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Additional PPE may be required during application. </a:t>
            </a:r>
          </a:p>
          <a:p>
            <a:pPr algn="just">
              <a:buSzPct val="75000"/>
              <a:defRPr/>
            </a:pPr>
            <a:r>
              <a:rPr lang="en-US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application of shoreline cleaners on sensitive substrates</a:t>
            </a:r>
          </a:p>
          <a:p>
            <a:pPr algn="just">
              <a:buSzPct val="75000"/>
              <a:defRPr/>
            </a:pPr>
            <a:r>
              <a:rPr lang="en-US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Products and procedures must be approved</a:t>
            </a:r>
          </a:p>
          <a:p>
            <a:pPr lvl="1" indent="-420688" algn="just">
              <a:buSzPct val="75000"/>
              <a:buFont typeface="Wingdings" panose="05000000000000000000" pitchFamily="2" charset="2"/>
              <a:buChar char="ü"/>
              <a:defRPr/>
            </a:pPr>
            <a:r>
              <a:rPr lang="en-US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Targeted application</a:t>
            </a:r>
          </a:p>
          <a:p>
            <a:pPr lvl="1" indent="-420688" algn="just">
              <a:buSzPct val="75000"/>
              <a:buFont typeface="Wingdings" panose="05000000000000000000" pitchFamily="2" charset="2"/>
              <a:buChar char="ü"/>
              <a:defRPr/>
            </a:pPr>
            <a:r>
              <a:rPr lang="en-US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minimal quantities</a:t>
            </a:r>
          </a:p>
          <a:p>
            <a:pPr lvl="1" indent="-420688" algn="just">
              <a:buSzPct val="75000"/>
              <a:buFont typeface="Wingdings" panose="05000000000000000000" pitchFamily="2" charset="2"/>
              <a:buChar char="ü"/>
              <a:defRPr/>
            </a:pPr>
            <a:r>
              <a:rPr lang="en-US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Prevent wash water from entering water courses</a:t>
            </a:r>
          </a:p>
          <a:p>
            <a:pPr lvl="2" indent="-430213" algn="just">
              <a:buSzPct val="75000"/>
              <a:buFont typeface="Wingdings" panose="05000000000000000000" pitchFamily="2" charset="2"/>
              <a:buChar char="Ø"/>
              <a:defRPr/>
            </a:pPr>
            <a:r>
              <a:rPr lang="en-US" alt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Must use containment for shoreline cleaning agents/solidifiers.</a:t>
            </a:r>
          </a:p>
          <a:p>
            <a:pPr marL="0" indent="0" algn="just">
              <a:buFont typeface="Arial" panose="020B0604020202020204" pitchFamily="34" charset="0"/>
              <a:buNone/>
              <a:defRPr/>
            </a:pPr>
            <a:endParaRPr lang="en-US" altLang="en-US" sz="24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  <a:defRPr/>
            </a:pPr>
            <a:endParaRPr lang="en-CA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defRPr/>
            </a:pPr>
            <a:endParaRPr lang="en-CA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defRPr/>
            </a:pPr>
            <a:endParaRPr lang="en-CA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34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4152" y="47901"/>
            <a:ext cx="1128369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Clean up Techniques by Shoreline </a:t>
            </a:r>
            <a:r>
              <a:rPr lang="en-CA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ype</a:t>
            </a:r>
          </a:p>
        </p:txBody>
      </p:sp>
      <p:sp>
        <p:nvSpPr>
          <p:cNvPr id="6" name="Content Placeholder 6"/>
          <p:cNvSpPr txBox="1">
            <a:spLocks/>
          </p:cNvSpPr>
          <p:nvPr/>
        </p:nvSpPr>
        <p:spPr>
          <a:xfrm>
            <a:off x="1042416" y="1017969"/>
            <a:ext cx="7473950" cy="34575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Man-made structures</a:t>
            </a:r>
          </a:p>
          <a:p>
            <a:pPr>
              <a:lnSpc>
                <a:spcPct val="150000"/>
              </a:lnSpc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Rocks and boulders</a:t>
            </a:r>
          </a:p>
          <a:p>
            <a:pPr>
              <a:lnSpc>
                <a:spcPct val="150000"/>
              </a:lnSpc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Cobbles, pebbles, shingle</a:t>
            </a:r>
          </a:p>
          <a:p>
            <a:pPr>
              <a:lnSpc>
                <a:spcPct val="150000"/>
              </a:lnSpc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Sand beaches</a:t>
            </a:r>
          </a:p>
          <a:p>
            <a:pPr>
              <a:lnSpc>
                <a:spcPct val="150000"/>
              </a:lnSpc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Muddy shores</a:t>
            </a:r>
          </a:p>
        </p:txBody>
      </p:sp>
    </p:spTree>
    <p:extLst>
      <p:ext uri="{BB962C8B-B14F-4D97-AF65-F5344CB8AC3E}">
        <p14:creationId xmlns:p14="http://schemas.microsoft.com/office/powerpoint/2010/main" val="303059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32027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Manmade Structures</a:t>
            </a:r>
          </a:p>
        </p:txBody>
      </p:sp>
      <p:graphicFrame>
        <p:nvGraphicFramePr>
          <p:cNvPr id="6" name="Content Placeholder 2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7168223"/>
              </p:ext>
            </p:extLst>
          </p:nvPr>
        </p:nvGraphicFramePr>
        <p:xfrm>
          <a:off x="1440434" y="1223943"/>
          <a:ext cx="9166605" cy="46970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5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5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55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7615">
                <a:tc>
                  <a:txBody>
                    <a:bodyPr/>
                    <a:lstStyle/>
                    <a:p>
                      <a:endParaRPr lang="en-CA" sz="1800" dirty="0"/>
                    </a:p>
                  </a:txBody>
                  <a:tcPr marT="45731" marB="45731"/>
                </a:tc>
                <a:tc>
                  <a:txBody>
                    <a:bodyPr/>
                    <a:lstStyle/>
                    <a:p>
                      <a:r>
                        <a:rPr lang="en-CA" sz="1800" dirty="0"/>
                        <a:t>Accessible</a:t>
                      </a:r>
                    </a:p>
                  </a:txBody>
                  <a:tcPr marT="45731" marB="45731"/>
                </a:tc>
                <a:tc>
                  <a:txBody>
                    <a:bodyPr/>
                    <a:lstStyle/>
                    <a:p>
                      <a:r>
                        <a:rPr lang="en-CA" sz="1800" dirty="0"/>
                        <a:t>Inaccessible</a:t>
                      </a:r>
                    </a:p>
                  </a:txBody>
                  <a:tcPr marT="45731" marB="4573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1534">
                <a:tc>
                  <a:txBody>
                    <a:bodyPr/>
                    <a:lstStyle/>
                    <a:p>
                      <a:r>
                        <a:rPr lang="en-CA" sz="1800" dirty="0"/>
                        <a:t>Stage 1</a:t>
                      </a:r>
                    </a:p>
                  </a:txBody>
                  <a:tcPr marT="45731" marB="45731"/>
                </a:tc>
                <a:tc>
                  <a:txBody>
                    <a:bodyPr/>
                    <a:lstStyle/>
                    <a:p>
                      <a:r>
                        <a:rPr lang="en-CA" sz="1800" dirty="0"/>
                        <a:t>Skimmers/pumps</a:t>
                      </a:r>
                    </a:p>
                    <a:p>
                      <a:r>
                        <a:rPr lang="en-CA" sz="1800" dirty="0"/>
                        <a:t>Vacuum</a:t>
                      </a:r>
                      <a:r>
                        <a:rPr lang="en-CA" sz="1800" baseline="0" dirty="0"/>
                        <a:t> trucks</a:t>
                      </a:r>
                    </a:p>
                    <a:p>
                      <a:r>
                        <a:rPr lang="en-CA" sz="1800" baseline="0" dirty="0"/>
                        <a:t>Flushing</a:t>
                      </a:r>
                      <a:endParaRPr lang="en-CA" sz="1800" dirty="0"/>
                    </a:p>
                  </a:txBody>
                  <a:tcPr marT="45731" marB="45731"/>
                </a:tc>
                <a:tc>
                  <a:txBody>
                    <a:bodyPr/>
                    <a:lstStyle/>
                    <a:p>
                      <a:r>
                        <a:rPr lang="en-CA" sz="1800" dirty="0"/>
                        <a:t>Manual</a:t>
                      </a:r>
                    </a:p>
                    <a:p>
                      <a:r>
                        <a:rPr lang="en-CA" sz="1800" dirty="0"/>
                        <a:t>Manual</a:t>
                      </a:r>
                      <a:r>
                        <a:rPr lang="en-CA" sz="1800" baseline="0" dirty="0"/>
                        <a:t> and sorbents</a:t>
                      </a:r>
                      <a:endParaRPr lang="en-CA" sz="1800" dirty="0"/>
                    </a:p>
                  </a:txBody>
                  <a:tcPr marT="45731" marB="4573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3941">
                <a:tc>
                  <a:txBody>
                    <a:bodyPr/>
                    <a:lstStyle/>
                    <a:p>
                      <a:r>
                        <a:rPr lang="en-CA" sz="1800" dirty="0"/>
                        <a:t>Stage 2</a:t>
                      </a:r>
                    </a:p>
                  </a:txBody>
                  <a:tcPr marT="45731" marB="45731"/>
                </a:tc>
                <a:tc>
                  <a:txBody>
                    <a:bodyPr/>
                    <a:lstStyle/>
                    <a:p>
                      <a:r>
                        <a:rPr lang="en-CA" sz="1800" dirty="0"/>
                        <a:t>Pressure washing</a:t>
                      </a:r>
                    </a:p>
                    <a:p>
                      <a:r>
                        <a:rPr lang="en-CA" sz="1800" dirty="0"/>
                        <a:t>Passive cleaning</a:t>
                      </a:r>
                    </a:p>
                    <a:p>
                      <a:r>
                        <a:rPr lang="en-CA" sz="1800" dirty="0"/>
                        <a:t>Dismantle</a:t>
                      </a:r>
                      <a:r>
                        <a:rPr lang="en-CA" sz="1800" baseline="0" dirty="0"/>
                        <a:t> (rarely)</a:t>
                      </a:r>
                    </a:p>
                    <a:p>
                      <a:r>
                        <a:rPr lang="en-CA" sz="1800" baseline="0" dirty="0"/>
                        <a:t>Natural cleaning</a:t>
                      </a:r>
                      <a:endParaRPr lang="en-CA" sz="1800" dirty="0"/>
                    </a:p>
                  </a:txBody>
                  <a:tcPr marT="45731" marB="4573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aseline="0" dirty="0"/>
                        <a:t>Natural cleaning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aseline="0" dirty="0"/>
                        <a:t>Hand wiping</a:t>
                      </a:r>
                      <a:endParaRPr lang="en-CA" sz="1800" dirty="0"/>
                    </a:p>
                    <a:p>
                      <a:endParaRPr lang="en-CA" sz="1800" dirty="0"/>
                    </a:p>
                  </a:txBody>
                  <a:tcPr marT="45731" marB="4573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3941">
                <a:tc>
                  <a:txBody>
                    <a:bodyPr/>
                    <a:lstStyle/>
                    <a:p>
                      <a:r>
                        <a:rPr lang="en-CA" sz="1800" dirty="0"/>
                        <a:t>Stage 3</a:t>
                      </a:r>
                    </a:p>
                  </a:txBody>
                  <a:tcPr marT="45731" marB="4573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aseline="0" dirty="0"/>
                        <a:t>Hand wiping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aseline="0" dirty="0"/>
                        <a:t>Natural cleaning</a:t>
                      </a:r>
                      <a:endParaRPr lang="en-CA" sz="18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800" dirty="0"/>
                    </a:p>
                    <a:p>
                      <a:endParaRPr lang="en-CA" sz="1800" dirty="0"/>
                    </a:p>
                  </a:txBody>
                  <a:tcPr marT="45731" marB="4573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aseline="0" dirty="0"/>
                        <a:t>Natural cleaning</a:t>
                      </a:r>
                      <a:endParaRPr lang="en-CA" sz="1800" dirty="0"/>
                    </a:p>
                    <a:p>
                      <a:endParaRPr lang="en-CA" sz="1800" dirty="0"/>
                    </a:p>
                  </a:txBody>
                  <a:tcPr marT="45731" marB="4573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151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21054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Rock and Boulders</a:t>
            </a:r>
          </a:p>
        </p:txBody>
      </p:sp>
      <p:graphicFrame>
        <p:nvGraphicFramePr>
          <p:cNvPr id="6" name="Content Placeholder 2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4509724"/>
              </p:ext>
            </p:extLst>
          </p:nvPr>
        </p:nvGraphicFramePr>
        <p:xfrm>
          <a:off x="1330706" y="1182560"/>
          <a:ext cx="9276333" cy="4815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2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2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921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976">
                <a:tc>
                  <a:txBody>
                    <a:bodyPr/>
                    <a:lstStyle/>
                    <a:p>
                      <a:endParaRPr lang="en-CA" sz="1800" dirty="0"/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CA" sz="1800" dirty="0"/>
                        <a:t>Accessible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CA" sz="1800" dirty="0"/>
                        <a:t>Inaccessible</a:t>
                      </a:r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8017">
                <a:tc>
                  <a:txBody>
                    <a:bodyPr/>
                    <a:lstStyle/>
                    <a:p>
                      <a:r>
                        <a:rPr lang="en-CA" sz="1800" dirty="0"/>
                        <a:t>Stage 1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CA" sz="1800" dirty="0"/>
                        <a:t>Skimmers/pumps</a:t>
                      </a:r>
                    </a:p>
                    <a:p>
                      <a:r>
                        <a:rPr lang="en-CA" sz="1800" dirty="0"/>
                        <a:t>Vacuum</a:t>
                      </a:r>
                      <a:r>
                        <a:rPr lang="en-CA" sz="1800" baseline="0" dirty="0"/>
                        <a:t> trucks</a:t>
                      </a:r>
                    </a:p>
                    <a:p>
                      <a:r>
                        <a:rPr lang="en-CA" sz="1800" baseline="0" dirty="0"/>
                        <a:t>Flushing</a:t>
                      </a:r>
                      <a:endParaRPr lang="en-CA" sz="1800" dirty="0"/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CA" sz="1800" dirty="0"/>
                        <a:t>Manual</a:t>
                      </a:r>
                    </a:p>
                    <a:p>
                      <a:r>
                        <a:rPr lang="en-CA" sz="1800" dirty="0"/>
                        <a:t>Manual</a:t>
                      </a:r>
                      <a:r>
                        <a:rPr lang="en-CA" sz="1800" baseline="0" dirty="0"/>
                        <a:t> and sorbents</a:t>
                      </a:r>
                      <a:endParaRPr lang="en-CA" sz="1800" dirty="0"/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8017">
                <a:tc>
                  <a:txBody>
                    <a:bodyPr/>
                    <a:lstStyle/>
                    <a:p>
                      <a:r>
                        <a:rPr lang="en-CA" sz="1800" dirty="0"/>
                        <a:t>Stage 2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CA" sz="1800" dirty="0"/>
                        <a:t>Pressure washing</a:t>
                      </a:r>
                    </a:p>
                    <a:p>
                      <a:r>
                        <a:rPr lang="en-CA" sz="1800" baseline="0" dirty="0"/>
                        <a:t>Sorbent materials</a:t>
                      </a:r>
                    </a:p>
                    <a:p>
                      <a:r>
                        <a:rPr lang="en-CA" sz="1800" baseline="0" dirty="0"/>
                        <a:t>Natural cleaning</a:t>
                      </a:r>
                      <a:endParaRPr lang="en-CA" sz="1800" dirty="0"/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aseline="0" dirty="0"/>
                        <a:t>Natural cleaning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aseline="0" dirty="0"/>
                        <a:t>Hand wiping</a:t>
                      </a:r>
                      <a:endParaRPr lang="en-CA" sz="1800" dirty="0"/>
                    </a:p>
                    <a:p>
                      <a:endParaRPr lang="en-CA" sz="1800" dirty="0"/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1893">
                <a:tc>
                  <a:txBody>
                    <a:bodyPr/>
                    <a:lstStyle/>
                    <a:p>
                      <a:r>
                        <a:rPr lang="en-CA" sz="1800" dirty="0"/>
                        <a:t>Stage 3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aseline="0" dirty="0"/>
                        <a:t>Natural cleaning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aseline="0" dirty="0"/>
                        <a:t>Pressure washing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aseline="0" dirty="0"/>
                        <a:t>Sand blasting (rarely)</a:t>
                      </a:r>
                      <a:endParaRPr lang="en-CA" sz="1800" dirty="0"/>
                    </a:p>
                    <a:p>
                      <a:endParaRPr lang="en-CA" sz="1800" dirty="0"/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aseline="0" dirty="0"/>
                        <a:t>Natural cleaning</a:t>
                      </a:r>
                      <a:endParaRPr lang="en-CA" sz="1800" dirty="0"/>
                    </a:p>
                    <a:p>
                      <a:endParaRPr lang="en-CA" sz="1800" dirty="0"/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157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23797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Cobbles, Pebbles and Shingle</a:t>
            </a:r>
          </a:p>
        </p:txBody>
      </p:sp>
      <p:graphicFrame>
        <p:nvGraphicFramePr>
          <p:cNvPr id="6" name="Content Placeholder 2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2744626"/>
              </p:ext>
            </p:extLst>
          </p:nvPr>
        </p:nvGraphicFramePr>
        <p:xfrm>
          <a:off x="1239266" y="1200849"/>
          <a:ext cx="9678669" cy="48707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62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62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262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350">
                <a:tc>
                  <a:txBody>
                    <a:bodyPr/>
                    <a:lstStyle/>
                    <a:p>
                      <a:endParaRPr lang="en-CA" sz="1800" dirty="0"/>
                    </a:p>
                  </a:txBody>
                  <a:tcPr marT="45731" marB="45731"/>
                </a:tc>
                <a:tc>
                  <a:txBody>
                    <a:bodyPr/>
                    <a:lstStyle/>
                    <a:p>
                      <a:r>
                        <a:rPr lang="en-CA" sz="1800" dirty="0"/>
                        <a:t>Accessible</a:t>
                      </a:r>
                    </a:p>
                  </a:txBody>
                  <a:tcPr marT="45731" marB="45731"/>
                </a:tc>
                <a:tc>
                  <a:txBody>
                    <a:bodyPr/>
                    <a:lstStyle/>
                    <a:p>
                      <a:r>
                        <a:rPr lang="en-CA" sz="1800" dirty="0"/>
                        <a:t>Inaccessible</a:t>
                      </a:r>
                    </a:p>
                  </a:txBody>
                  <a:tcPr marT="45731" marB="4573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1156">
                <a:tc>
                  <a:txBody>
                    <a:bodyPr/>
                    <a:lstStyle/>
                    <a:p>
                      <a:r>
                        <a:rPr lang="en-CA" sz="1800" dirty="0"/>
                        <a:t>Stage 1</a:t>
                      </a:r>
                    </a:p>
                  </a:txBody>
                  <a:tcPr marT="45731" marB="45731"/>
                </a:tc>
                <a:tc>
                  <a:txBody>
                    <a:bodyPr/>
                    <a:lstStyle/>
                    <a:p>
                      <a:r>
                        <a:rPr lang="en-CA" sz="1800" dirty="0"/>
                        <a:t>Skimmers/pumps</a:t>
                      </a:r>
                    </a:p>
                    <a:p>
                      <a:r>
                        <a:rPr lang="en-CA" sz="1800" dirty="0"/>
                        <a:t>Vacuum</a:t>
                      </a:r>
                      <a:r>
                        <a:rPr lang="en-CA" sz="1800" baseline="0" dirty="0"/>
                        <a:t> trucks</a:t>
                      </a:r>
                    </a:p>
                    <a:p>
                      <a:r>
                        <a:rPr lang="en-CA" sz="1800" baseline="0" dirty="0"/>
                        <a:t>Flushing</a:t>
                      </a:r>
                      <a:endParaRPr lang="en-CA" sz="1800" dirty="0"/>
                    </a:p>
                  </a:txBody>
                  <a:tcPr marT="45731" marB="45731"/>
                </a:tc>
                <a:tc>
                  <a:txBody>
                    <a:bodyPr/>
                    <a:lstStyle/>
                    <a:p>
                      <a:r>
                        <a:rPr lang="en-CA" sz="1800" dirty="0"/>
                        <a:t>Manual</a:t>
                      </a:r>
                    </a:p>
                    <a:p>
                      <a:r>
                        <a:rPr lang="en-CA" sz="1800" dirty="0"/>
                        <a:t>Manual</a:t>
                      </a:r>
                      <a:r>
                        <a:rPr lang="en-CA" sz="1800" baseline="0" dirty="0"/>
                        <a:t> and sorbents</a:t>
                      </a:r>
                      <a:endParaRPr lang="en-CA" sz="1800" dirty="0"/>
                    </a:p>
                  </a:txBody>
                  <a:tcPr marT="45731" marB="4573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5130">
                <a:tc>
                  <a:txBody>
                    <a:bodyPr/>
                    <a:lstStyle/>
                    <a:p>
                      <a:r>
                        <a:rPr lang="en-CA" sz="1800" dirty="0"/>
                        <a:t>Stage 2</a:t>
                      </a:r>
                    </a:p>
                  </a:txBody>
                  <a:tcPr marT="45731" marB="45731"/>
                </a:tc>
                <a:tc>
                  <a:txBody>
                    <a:bodyPr/>
                    <a:lstStyle/>
                    <a:p>
                      <a:r>
                        <a:rPr lang="en-CA" sz="1800" baseline="0" dirty="0"/>
                        <a:t>Flushing</a:t>
                      </a:r>
                    </a:p>
                    <a:p>
                      <a:r>
                        <a:rPr lang="en-CA" sz="1800" baseline="0" dirty="0"/>
                        <a:t>Surf/cobble washing</a:t>
                      </a:r>
                    </a:p>
                    <a:p>
                      <a:r>
                        <a:rPr lang="en-CA" sz="1800" baseline="0" dirty="0"/>
                        <a:t>Mechanical</a:t>
                      </a:r>
                    </a:p>
                    <a:p>
                      <a:r>
                        <a:rPr lang="en-CA" sz="1800" baseline="0" dirty="0"/>
                        <a:t>Natural cleaning</a:t>
                      </a:r>
                      <a:endParaRPr lang="en-CA" sz="1800" dirty="0"/>
                    </a:p>
                  </a:txBody>
                  <a:tcPr marT="45731" marB="4573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aseline="0" dirty="0"/>
                        <a:t>Natural cleaning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aseline="0" dirty="0"/>
                        <a:t>Hand wiping</a:t>
                      </a:r>
                      <a:endParaRPr lang="en-CA" sz="1800" dirty="0"/>
                    </a:p>
                    <a:p>
                      <a:endParaRPr lang="en-CA" sz="1800" dirty="0"/>
                    </a:p>
                  </a:txBody>
                  <a:tcPr marT="45731" marB="4573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5130">
                <a:tc>
                  <a:txBody>
                    <a:bodyPr/>
                    <a:lstStyle/>
                    <a:p>
                      <a:r>
                        <a:rPr lang="en-CA" sz="1800" dirty="0"/>
                        <a:t>Stage 3</a:t>
                      </a:r>
                    </a:p>
                  </a:txBody>
                  <a:tcPr marT="45731" marB="4573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aseline="0" dirty="0"/>
                        <a:t>Natural cleaning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aseline="0" dirty="0"/>
                        <a:t>Surf/cobble washing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aseline="0" dirty="0"/>
                        <a:t>Sand blasting (rarely)</a:t>
                      </a:r>
                      <a:endParaRPr lang="en-CA" sz="1800" dirty="0"/>
                    </a:p>
                    <a:p>
                      <a:endParaRPr lang="en-CA" sz="1800" dirty="0"/>
                    </a:p>
                  </a:txBody>
                  <a:tcPr marT="45731" marB="4573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aseline="0" dirty="0"/>
                        <a:t>Natural cleaning</a:t>
                      </a:r>
                      <a:endParaRPr lang="en-CA" sz="1800" dirty="0"/>
                    </a:p>
                    <a:p>
                      <a:endParaRPr lang="en-CA" sz="1800" dirty="0"/>
                    </a:p>
                  </a:txBody>
                  <a:tcPr marT="45731" marB="4573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289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311128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Sand Beaches</a:t>
            </a:r>
          </a:p>
        </p:txBody>
      </p:sp>
      <p:graphicFrame>
        <p:nvGraphicFramePr>
          <p:cNvPr id="6" name="Content Placeholder 2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2767958"/>
              </p:ext>
            </p:extLst>
          </p:nvPr>
        </p:nvGraphicFramePr>
        <p:xfrm>
          <a:off x="1316736" y="1123821"/>
          <a:ext cx="9601200" cy="50026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0930">
                <a:tc>
                  <a:txBody>
                    <a:bodyPr/>
                    <a:lstStyle/>
                    <a:p>
                      <a:endParaRPr lang="en-CA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dirty="0"/>
                        <a:t>Accessible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dirty="0"/>
                        <a:t>Inaccessible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6973">
                <a:tc>
                  <a:txBody>
                    <a:bodyPr/>
                    <a:lstStyle/>
                    <a:p>
                      <a:r>
                        <a:rPr lang="en-CA" sz="1800" dirty="0"/>
                        <a:t>Stage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dirty="0"/>
                        <a:t>Skimmers/pumps</a:t>
                      </a:r>
                    </a:p>
                    <a:p>
                      <a:r>
                        <a:rPr lang="en-CA" sz="1800" dirty="0"/>
                        <a:t>Vacuum</a:t>
                      </a:r>
                      <a:r>
                        <a:rPr lang="en-CA" sz="1800" baseline="0" dirty="0"/>
                        <a:t> trucks</a:t>
                      </a:r>
                    </a:p>
                    <a:p>
                      <a:r>
                        <a:rPr lang="en-CA" sz="1800" baseline="0" dirty="0"/>
                        <a:t>Manual/mechanical</a:t>
                      </a:r>
                    </a:p>
                    <a:p>
                      <a:r>
                        <a:rPr lang="en-CA" sz="1800" baseline="0" dirty="0"/>
                        <a:t>Trenching</a:t>
                      </a:r>
                    </a:p>
                    <a:p>
                      <a:r>
                        <a:rPr lang="en-CA" sz="1800" baseline="0" dirty="0"/>
                        <a:t>Flushing</a:t>
                      </a:r>
                      <a:endParaRPr lang="en-CA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dirty="0"/>
                        <a:t>Manual</a:t>
                      </a:r>
                    </a:p>
                    <a:p>
                      <a:r>
                        <a:rPr lang="en-CA" sz="1800" dirty="0"/>
                        <a:t>Manual</a:t>
                      </a:r>
                      <a:r>
                        <a:rPr lang="en-CA" sz="1800" baseline="0" dirty="0"/>
                        <a:t> and sorbents</a:t>
                      </a:r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7782">
                <a:tc>
                  <a:txBody>
                    <a:bodyPr/>
                    <a:lstStyle/>
                    <a:p>
                      <a:r>
                        <a:rPr lang="en-CA" sz="1800" dirty="0"/>
                        <a:t>Stage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baseline="0" dirty="0"/>
                        <a:t>Flushing</a:t>
                      </a:r>
                    </a:p>
                    <a:p>
                      <a:r>
                        <a:rPr lang="en-CA" sz="1800" baseline="0" dirty="0"/>
                        <a:t>Surf/cobble washing</a:t>
                      </a:r>
                    </a:p>
                    <a:p>
                      <a:r>
                        <a:rPr lang="en-CA" sz="1800" baseline="0" dirty="0"/>
                        <a:t>Mechanical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aseline="0" dirty="0"/>
                        <a:t>Natural cleaning</a:t>
                      </a:r>
                    </a:p>
                    <a:p>
                      <a:r>
                        <a:rPr lang="en-CA" sz="1800" dirty="0"/>
                        <a:t>Manual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96973">
                <a:tc>
                  <a:txBody>
                    <a:bodyPr/>
                    <a:lstStyle/>
                    <a:p>
                      <a:r>
                        <a:rPr lang="en-CA" sz="1800" dirty="0"/>
                        <a:t>Stage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aseline="0" dirty="0"/>
                        <a:t>Natural cleaning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aseline="0" dirty="0"/>
                        <a:t>Surf washing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aseline="0" dirty="0"/>
                        <a:t>Ploughing/tilling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aseline="0" dirty="0"/>
                        <a:t>Beach cleaning machines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aseline="0" dirty="0"/>
                        <a:t>Sand sieving</a:t>
                      </a:r>
                      <a:endParaRPr lang="en-CA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aseline="0" dirty="0"/>
                        <a:t>Natural cleaning</a:t>
                      </a:r>
                      <a:endParaRPr lang="en-CA" sz="1800" dirty="0"/>
                    </a:p>
                    <a:p>
                      <a:endParaRPr lang="en-CA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625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311128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Muddy Shores</a:t>
            </a:r>
          </a:p>
        </p:txBody>
      </p:sp>
      <p:graphicFrame>
        <p:nvGraphicFramePr>
          <p:cNvPr id="6" name="Content Placeholder 2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9984738"/>
              </p:ext>
            </p:extLst>
          </p:nvPr>
        </p:nvGraphicFramePr>
        <p:xfrm>
          <a:off x="978408" y="1196975"/>
          <a:ext cx="10113264" cy="4892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1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1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1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3379">
                <a:tc>
                  <a:txBody>
                    <a:bodyPr/>
                    <a:lstStyle/>
                    <a:p>
                      <a:endParaRPr lang="en-CA" sz="1800" dirty="0"/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CA" sz="1800" dirty="0"/>
                        <a:t>Accessible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CA" sz="1800" dirty="0"/>
                        <a:t>Inaccessible</a:t>
                      </a: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3183">
                <a:tc>
                  <a:txBody>
                    <a:bodyPr/>
                    <a:lstStyle/>
                    <a:p>
                      <a:r>
                        <a:rPr lang="en-CA" sz="1800" dirty="0"/>
                        <a:t>Stage 1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CA" sz="1800" dirty="0"/>
                        <a:t>Skimmers/pumps</a:t>
                      </a:r>
                    </a:p>
                    <a:p>
                      <a:r>
                        <a:rPr lang="en-CA" sz="1800" dirty="0"/>
                        <a:t>Vacuum</a:t>
                      </a:r>
                      <a:r>
                        <a:rPr lang="en-CA" sz="1800" baseline="0" dirty="0"/>
                        <a:t> trucks</a:t>
                      </a:r>
                    </a:p>
                    <a:p>
                      <a:r>
                        <a:rPr lang="en-CA" sz="1800" baseline="0" dirty="0"/>
                        <a:t>Flushing</a:t>
                      </a:r>
                      <a:endParaRPr lang="en-CA" sz="1800" dirty="0"/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CA" sz="1800" dirty="0"/>
                        <a:t>Manual</a:t>
                      </a:r>
                    </a:p>
                    <a:p>
                      <a:r>
                        <a:rPr lang="en-CA" sz="1800" dirty="0"/>
                        <a:t>Manual</a:t>
                      </a:r>
                      <a:r>
                        <a:rPr lang="en-CA" sz="1800" baseline="0" dirty="0"/>
                        <a:t> and sorbents</a:t>
                      </a:r>
                      <a:endParaRPr lang="en-CA" sz="1800" dirty="0"/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3183">
                <a:tc>
                  <a:txBody>
                    <a:bodyPr/>
                    <a:lstStyle/>
                    <a:p>
                      <a:r>
                        <a:rPr lang="en-CA" sz="1800" dirty="0"/>
                        <a:t>Stage 2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CA" sz="1800" baseline="0" dirty="0"/>
                        <a:t>Flushing</a:t>
                      </a:r>
                    </a:p>
                    <a:p>
                      <a:r>
                        <a:rPr lang="en-CA" sz="1800" baseline="0" dirty="0"/>
                        <a:t>Manual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aseline="0" dirty="0"/>
                        <a:t>Natural cleaning</a:t>
                      </a:r>
                    </a:p>
                    <a:p>
                      <a:r>
                        <a:rPr lang="en-CA" sz="1800" dirty="0"/>
                        <a:t>Manual</a:t>
                      </a: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23183">
                <a:tc>
                  <a:txBody>
                    <a:bodyPr/>
                    <a:lstStyle/>
                    <a:p>
                      <a:r>
                        <a:rPr lang="en-CA" sz="1800" dirty="0"/>
                        <a:t>Stage 3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aseline="0" dirty="0"/>
                        <a:t>Natural cleaning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aseline="0" dirty="0"/>
                        <a:t>Natural cleaning</a:t>
                      </a:r>
                      <a:endParaRPr lang="en-CA" sz="1800" dirty="0"/>
                    </a:p>
                    <a:p>
                      <a:endParaRPr lang="en-CA" sz="1800" dirty="0"/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633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30175"/>
            <a:ext cx="1130198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Saltmarshes/Mangroves</a:t>
            </a:r>
            <a:endParaRPr lang="en-CA" altLang="en-US" sz="4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503996" y="963402"/>
            <a:ext cx="8229600" cy="521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CA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General considerations</a:t>
            </a:r>
          </a:p>
          <a:p>
            <a:pPr lvl="1" indent="-385763">
              <a:buFont typeface="Wingdings" panose="05000000000000000000" pitchFamily="2" charset="2"/>
              <a:buChar char="ü"/>
            </a:pPr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Difficult to access</a:t>
            </a:r>
          </a:p>
          <a:p>
            <a:pPr lvl="1" indent="-385763">
              <a:buFont typeface="Wingdings" panose="05000000000000000000" pitchFamily="2" charset="2"/>
              <a:buChar char="ü"/>
            </a:pPr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Possible options: inside</a:t>
            </a:r>
          </a:p>
          <a:p>
            <a:pPr lvl="2" indent="-430213">
              <a:buFont typeface="Wingdings" panose="05000000000000000000" pitchFamily="2" charset="2"/>
              <a:buChar char="Ø"/>
            </a:pPr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Natural recovery</a:t>
            </a:r>
          </a:p>
          <a:p>
            <a:pPr lvl="2" indent="-430213">
              <a:buFont typeface="Wingdings" panose="05000000000000000000" pitchFamily="2" charset="2"/>
              <a:buChar char="Ø"/>
            </a:pPr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Low-pressure washing</a:t>
            </a:r>
          </a:p>
          <a:p>
            <a:pPr lvl="2" indent="-430213">
              <a:buFont typeface="Wingdings" panose="05000000000000000000" pitchFamily="2" charset="2"/>
              <a:buChar char="Ø"/>
            </a:pPr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Drainage and pumping</a:t>
            </a:r>
          </a:p>
          <a:p>
            <a:pPr lvl="2" indent="-430213">
              <a:buFont typeface="Wingdings" panose="05000000000000000000" pitchFamily="2" charset="2"/>
              <a:buChar char="Ø"/>
            </a:pPr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Vegetation cutting</a:t>
            </a:r>
          </a:p>
          <a:p>
            <a:pPr lvl="2" indent="-430213">
              <a:buFont typeface="Wingdings" panose="05000000000000000000" pitchFamily="2" charset="2"/>
              <a:buChar char="Ø"/>
            </a:pPr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 collection</a:t>
            </a:r>
          </a:p>
          <a:p>
            <a:pPr lvl="1" indent="-385763">
              <a:buFont typeface="Wingdings" panose="05000000000000000000" pitchFamily="2" charset="2"/>
              <a:buChar char="ü"/>
            </a:pPr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Possible option: in front and at sea</a:t>
            </a:r>
          </a:p>
          <a:p>
            <a:pPr lvl="2" indent="-430213">
              <a:buFont typeface="Wingdings" panose="05000000000000000000" pitchFamily="2" charset="2"/>
              <a:buChar char="Ø"/>
            </a:pPr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Protection booms and sorbents</a:t>
            </a:r>
          </a:p>
          <a:p>
            <a:pPr lvl="2" indent="-430213">
              <a:buFont typeface="Wingdings" panose="05000000000000000000" pitchFamily="2" charset="2"/>
              <a:buChar char="Ø"/>
            </a:pPr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Natural recovery</a:t>
            </a:r>
          </a:p>
        </p:txBody>
      </p:sp>
    </p:spTree>
    <p:extLst>
      <p:ext uri="{BB962C8B-B14F-4D97-AF65-F5344CB8AC3E}">
        <p14:creationId xmlns:p14="http://schemas.microsoft.com/office/powerpoint/2010/main" val="303910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30198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Shoreline Clean-up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91095" y="1159553"/>
            <a:ext cx="10434194" cy="42171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None/>
            </a:pPr>
            <a:r>
              <a:rPr lang="en-US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Treatment standards (“end-points”) are based on: 	</a:t>
            </a:r>
          </a:p>
          <a:p>
            <a:pPr lvl="1" algn="just"/>
            <a:r>
              <a:rPr lang="en-US" alt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 accurate knowledge of the initial oiling conditions; 	</a:t>
            </a:r>
          </a:p>
          <a:p>
            <a:pPr lvl="1" algn="just"/>
            <a:r>
              <a:rPr lang="en-US" alt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US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 character of the stranded oil that is provided by the SCAT survey.</a:t>
            </a:r>
          </a:p>
          <a:p>
            <a:pPr algn="just">
              <a:buFont typeface="Wingdings" panose="05000000000000000000" pitchFamily="2" charset="2"/>
              <a:buNone/>
            </a:pPr>
            <a:endParaRPr lang="en-US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The decision to end the treatment should be based on goals or levels of effort established before the operation begins.</a:t>
            </a:r>
          </a:p>
          <a:p>
            <a:pPr algn="just">
              <a:buFont typeface="Arial" panose="020B0604020202020204" pitchFamily="34" charset="0"/>
              <a:buNone/>
            </a:pPr>
            <a:endParaRPr lang="en-CA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36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32941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Subsurface Oil</a:t>
            </a:r>
          </a:p>
        </p:txBody>
      </p:sp>
      <p:sp>
        <p:nvSpPr>
          <p:cNvPr id="6" name="Content Placeholder 2">
            <a:extLst/>
          </p:cNvPr>
          <p:cNvSpPr txBox="1">
            <a:spLocks/>
          </p:cNvSpPr>
          <p:nvPr/>
        </p:nvSpPr>
        <p:spPr>
          <a:xfrm>
            <a:off x="1207008" y="1160187"/>
            <a:ext cx="859536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Oil may become buried in a variety of ways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defRPr/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seaweed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defRPr/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Wind-blown sand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defRPr/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sand dune collapse during storm events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defRPr/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mobile sediment due to wave action/tides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defRPr/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permeates shoreline sediment</a:t>
            </a:r>
          </a:p>
          <a:p>
            <a:pPr marL="457200" lvl="1" indent="0">
              <a:buFont typeface="Arial" panose="020B0604020202020204" pitchFamily="34" charset="0"/>
              <a:buNone/>
              <a:defRPr/>
            </a:pPr>
            <a:endParaRPr lang="en-CA" alt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76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24712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Subsurface Oil</a:t>
            </a:r>
          </a:p>
        </p:txBody>
      </p:sp>
      <p:sp>
        <p:nvSpPr>
          <p:cNvPr id="6" name="Content Placeholder 2">
            <a:extLst/>
          </p:cNvPr>
          <p:cNvSpPr txBox="1">
            <a:spLocks/>
          </p:cNvSpPr>
          <p:nvPr/>
        </p:nvSpPr>
        <p:spPr>
          <a:xfrm>
            <a:off x="713232" y="1158600"/>
            <a:ext cx="9573768" cy="52197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  <a:defRPr/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Locating and delineating subsurface oil </a:t>
            </a:r>
          </a:p>
          <a:p>
            <a:pPr lvl="1">
              <a:defRPr/>
            </a:pPr>
            <a:r>
              <a:rPr lang="en-CA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pits in transects at right angles to shoreline</a:t>
            </a:r>
          </a:p>
          <a:p>
            <a:pPr lvl="1">
              <a:defRPr/>
            </a:pPr>
            <a:r>
              <a:rPr lang="en-CA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trenches</a:t>
            </a:r>
          </a:p>
          <a:p>
            <a:pPr lvl="1">
              <a:defRPr/>
            </a:pPr>
            <a:r>
              <a:rPr lang="en-CA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dogs</a:t>
            </a:r>
          </a:p>
          <a:p>
            <a:pPr lvl="1">
              <a:defRPr/>
            </a:pPr>
            <a:r>
              <a:rPr lang="en-CA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core samples</a:t>
            </a:r>
          </a:p>
          <a:p>
            <a:pPr lvl="1">
              <a:defRPr/>
            </a:pPr>
            <a:r>
              <a:rPr lang="en-CA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local knowledge and scientific expertise</a:t>
            </a:r>
          </a:p>
          <a:p>
            <a:pPr lvl="1">
              <a:defRPr/>
            </a:pPr>
            <a:endParaRPr lang="en-CA" altLang="en-US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defRPr/>
            </a:pPr>
            <a:endParaRPr lang="en-CA" altLang="en-US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  <a:defRPr/>
            </a:pPr>
            <a:endParaRPr lang="en-CA" alt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4071938"/>
            <a:ext cx="3132138" cy="210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4962525" y="5959475"/>
            <a:ext cx="81121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OSRL</a:t>
            </a:r>
            <a:endParaRPr lang="en-CA" altLang="en-US" sz="80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50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457200" y="130175"/>
            <a:ext cx="1136599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1012317" y="1088021"/>
            <a:ext cx="10255758" cy="4968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Safety is always the first priority.</a:t>
            </a:r>
          </a:p>
          <a:p>
            <a:pPr algn="just"/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selection and correct application of clean-up techniques are essential. </a:t>
            </a:r>
          </a:p>
          <a:p>
            <a:pPr algn="just"/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methods will be based on oil quantity and characteristics, on-site conditions and shoreline type.</a:t>
            </a:r>
          </a:p>
          <a:p>
            <a:pPr algn="just"/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Shoreline workers must understand their role and task and work </a:t>
            </a:r>
            <a:r>
              <a:rPr lang="en-GB" altLang="en-US" sz="3200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together safely</a:t>
            </a: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/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Expert advice should be sought prior to undertaking treatment.</a:t>
            </a:r>
          </a:p>
          <a:p>
            <a:pPr algn="just"/>
            <a:endParaRPr lang="en-GB" altLang="en-US" sz="3200" u="sng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77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4" name="Text Box 4">
            <a:extLst/>
          </p:cNvPr>
          <p:cNvSpPr txBox="1">
            <a:spLocks noChangeArrowheads="1"/>
          </p:cNvSpPr>
          <p:nvPr/>
        </p:nvSpPr>
        <p:spPr bwMode="auto">
          <a:xfrm>
            <a:off x="394716" y="2622423"/>
            <a:ext cx="1140256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GB" sz="40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79899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34770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Factors Affecting </a:t>
            </a:r>
            <a:r>
              <a:rPr lang="en-CA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horeline </a:t>
            </a:r>
            <a:r>
              <a:rPr lang="en-CA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lean-up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417320" y="963402"/>
            <a:ext cx="822960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Oil quantity</a:t>
            </a:r>
          </a:p>
          <a:p>
            <a:endParaRPr lang="en-GB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Oil characteristics: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toxicity; viscosity</a:t>
            </a:r>
          </a:p>
          <a:p>
            <a:endParaRPr lang="en-GB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Prevailing on-site conditions: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weather; season; tides; temperature; accessibility</a:t>
            </a:r>
          </a:p>
          <a:p>
            <a:endParaRPr lang="en-GB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Shoreline type</a:t>
            </a:r>
          </a:p>
          <a:p>
            <a:endParaRPr lang="en-CA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58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29"/>
          <p:cNvSpPr txBox="1">
            <a:spLocks/>
          </p:cNvSpPr>
          <p:nvPr/>
        </p:nvSpPr>
        <p:spPr>
          <a:xfrm>
            <a:off x="284988" y="63638"/>
            <a:ext cx="11622024" cy="4095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Cross-Section </a:t>
            </a:r>
            <a:r>
              <a:rPr lang="en-GB" alt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Beach </a:t>
            </a:r>
            <a:r>
              <a:rPr lang="en-GB" alt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GB" alt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howing </a:t>
            </a:r>
            <a:r>
              <a:rPr lang="en-GB" alt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GB" alt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horeline </a:t>
            </a:r>
            <a:r>
              <a:rPr lang="en-GB" alt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GB" altLang="en-US" sz="36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reas</a:t>
            </a: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246" y="1067384"/>
            <a:ext cx="7200900" cy="50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8740521" y="5863222"/>
            <a:ext cx="809625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latin typeface="Tahoma" panose="020B0604030504040204" pitchFamily="34" charset="0"/>
              </a:rPr>
              <a:t>Source: OSRL</a:t>
            </a:r>
            <a:endParaRPr lang="en-CA" altLang="en-US" sz="80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27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32027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Stages of Shoreline </a:t>
            </a:r>
            <a:r>
              <a:rPr lang="en-CA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lean-up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487168" y="896793"/>
            <a:ext cx="822960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800"/>
              </a:spcAft>
              <a:buFont typeface="Wingdings 3" panose="05040102010807070707" pitchFamily="18" charset="2"/>
              <a:buNone/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Normally not an emergency – a project lasting weeks, months, years.</a:t>
            </a:r>
          </a:p>
          <a:p>
            <a:pPr marL="0" indent="0"/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Stage 1. Removal of gross pollution and bulk oil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/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Stage 2. Removal of remaining stranded oil and oiled shoreline materials/debris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/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Stage 3. Final polishing/aesthetic treatment</a:t>
            </a:r>
          </a:p>
          <a:p>
            <a:pPr marL="0" indent="0">
              <a:spcAft>
                <a:spcPts val="1800"/>
              </a:spcAft>
              <a:buFont typeface="Wingdings 3" panose="05040102010807070707" pitchFamily="18" charset="2"/>
              <a:buNone/>
            </a:pPr>
            <a:endParaRPr lang="en-GB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96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356848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NEBA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05256" y="1639887"/>
            <a:ext cx="10268712" cy="31515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Net Environmental Benefit Analysis (NEBA)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CA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CA" alt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Aims to decrease the overall effect of oil on the environmental and economic resources whilst achieving an acceptable standard of clean-up</a:t>
            </a:r>
          </a:p>
        </p:txBody>
      </p:sp>
    </p:spTree>
    <p:extLst>
      <p:ext uri="{BB962C8B-B14F-4D97-AF65-F5344CB8AC3E}">
        <p14:creationId xmlns:p14="http://schemas.microsoft.com/office/powerpoint/2010/main" val="91589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2221</TotalTime>
  <Words>2278</Words>
  <Application>Microsoft Office PowerPoint</Application>
  <PresentationFormat>Widescreen</PresentationFormat>
  <Paragraphs>442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MS PGothic</vt:lpstr>
      <vt:lpstr>Arial</vt:lpstr>
      <vt:lpstr>Calibri</vt:lpstr>
      <vt:lpstr>Calibri Light</vt:lpstr>
      <vt:lpstr>inherit</vt:lpstr>
      <vt:lpstr>Symbol</vt:lpstr>
      <vt:lpstr>Tahoma</vt:lpstr>
      <vt:lpstr>Wingdings</vt:lpstr>
      <vt:lpstr>Wingdings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Syed, Mohammad Muktadar</dc:creator>
  <cp:lastModifiedBy>Sajith, Sadanandan </cp:lastModifiedBy>
  <cp:revision>543</cp:revision>
  <dcterms:created xsi:type="dcterms:W3CDTF">2024-09-27T05:40:49Z</dcterms:created>
  <dcterms:modified xsi:type="dcterms:W3CDTF">2024-11-27T06:12:06Z</dcterms:modified>
</cp:coreProperties>
</file>